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74" r:id="rId3"/>
    <p:sldMasterId id="2147483703" r:id="rId4"/>
    <p:sldMasterId id="2147483715" r:id="rId5"/>
    <p:sldMasterId id="2147483728" r:id="rId6"/>
    <p:sldMasterId id="2147483762" r:id="rId7"/>
  </p:sldMasterIdLst>
  <p:notesMasterIdLst>
    <p:notesMasterId r:id="rId50"/>
  </p:notesMasterIdLst>
  <p:handoutMasterIdLst>
    <p:handoutMasterId r:id="rId51"/>
  </p:handoutMasterIdLst>
  <p:sldIdLst>
    <p:sldId id="348" r:id="rId8"/>
    <p:sldId id="1168" r:id="rId9"/>
    <p:sldId id="389" r:id="rId10"/>
    <p:sldId id="1158" r:id="rId11"/>
    <p:sldId id="1211" r:id="rId12"/>
    <p:sldId id="346" r:id="rId13"/>
    <p:sldId id="347" r:id="rId14"/>
    <p:sldId id="502" r:id="rId15"/>
    <p:sldId id="503" r:id="rId16"/>
    <p:sldId id="500" r:id="rId17"/>
    <p:sldId id="1232" r:id="rId18"/>
    <p:sldId id="349" r:id="rId19"/>
    <p:sldId id="353" r:id="rId20"/>
    <p:sldId id="352" r:id="rId21"/>
    <p:sldId id="351" r:id="rId22"/>
    <p:sldId id="354" r:id="rId23"/>
    <p:sldId id="535" r:id="rId24"/>
    <p:sldId id="350" r:id="rId25"/>
    <p:sldId id="497" r:id="rId26"/>
    <p:sldId id="496" r:id="rId27"/>
    <p:sldId id="1213" r:id="rId28"/>
    <p:sldId id="1214" r:id="rId29"/>
    <p:sldId id="1223" r:id="rId30"/>
    <p:sldId id="1225" r:id="rId31"/>
    <p:sldId id="1224" r:id="rId32"/>
    <p:sldId id="469" r:id="rId33"/>
    <p:sldId id="470" r:id="rId34"/>
    <p:sldId id="471" r:id="rId35"/>
    <p:sldId id="484" r:id="rId36"/>
    <p:sldId id="485" r:id="rId37"/>
    <p:sldId id="472" r:id="rId38"/>
    <p:sldId id="473" r:id="rId39"/>
    <p:sldId id="492" r:id="rId40"/>
    <p:sldId id="467" r:id="rId41"/>
    <p:sldId id="474" r:id="rId42"/>
    <p:sldId id="487" r:id="rId43"/>
    <p:sldId id="477" r:id="rId44"/>
    <p:sldId id="483" r:id="rId45"/>
    <p:sldId id="478" r:id="rId46"/>
    <p:sldId id="479" r:id="rId47"/>
    <p:sldId id="480" r:id="rId48"/>
    <p:sldId id="462" r:id="rId49"/>
  </p:sldIdLst>
  <p:sldSz cx="12192000" cy="6858000"/>
  <p:notesSz cx="6858000" cy="9144000"/>
  <p:embeddedFontLst>
    <p:embeddedFont>
      <p:font typeface="Ara Alharbi Syria-Alqusair" panose="020B0604020202020204" charset="-78"/>
      <p:regular r:id="rId52"/>
    </p:embeddedFont>
    <p:embeddedFont>
      <p:font typeface="Arabic Typesetting" panose="03020402040406030203" pitchFamily="66" charset="-78"/>
      <p:regular r:id="rId53"/>
    </p:embeddedFont>
    <p:embeddedFont>
      <p:font typeface="Arial Black" panose="020B0A04020102020204" pitchFamily="34" charset="0"/>
      <p:bold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El Messiri" panose="00000500000000000000" charset="-78"/>
      <p:regular r:id="rId59"/>
      <p:bold r:id="rId60"/>
    </p:embeddedFont>
    <p:embeddedFont>
      <p:font typeface="Lato Medium" panose="020F0502020204030203" pitchFamily="34" charset="0"/>
      <p:regular r:id="rId61"/>
      <p:italic r:id="rId62"/>
    </p:embeddedFont>
    <p:embeddedFont>
      <p:font typeface="Raleway" pitchFamily="2" charset="0"/>
      <p:regular r:id="rId63"/>
      <p:bold r:id="rId64"/>
      <p:italic r:id="rId65"/>
      <p:bold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Tahoma" panose="020B0604030504040204" pitchFamily="34" charset="0"/>
      <p:regular r:id="rId71"/>
      <p:bold r:id="rId72"/>
    </p:embeddedFont>
  </p:embeddedFontLst>
  <p:defaultTextStyle>
    <a:defPPr>
      <a:defRPr lang="en-US"/>
    </a:defPPr>
    <a:lvl1pPr marL="0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89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2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71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64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55" algn="l" defTabSz="9139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mmad" initials="h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84A68"/>
    <a:srgbClr val="494B69"/>
    <a:srgbClr val="4C287F"/>
    <a:srgbClr val="2E3848"/>
    <a:srgbClr val="203864"/>
    <a:srgbClr val="008080"/>
    <a:srgbClr val="FEDB82"/>
    <a:srgbClr val="FDCD5A"/>
    <a:srgbClr val="FDA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2894" autoAdjust="0"/>
  </p:normalViewPr>
  <p:slideViewPr>
    <p:cSldViewPr snapToGrid="0">
      <p:cViewPr varScale="1">
        <p:scale>
          <a:sx n="65" d="100"/>
          <a:sy n="65" d="100"/>
        </p:scale>
        <p:origin x="128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72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6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E67FD9-D852-4DBF-87F9-011229FDE9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9BC0-DD5F-4782-91C7-5C08C36B7F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4B7A0-9195-4044-93AC-7F77C8E55446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FB115-6EAC-4A44-B8DD-B10ADE396A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D3E5B-3D5C-495A-A32C-859334C7F2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43963-6288-4408-B2D4-9273854A38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6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663D1-B600-4A09-80E1-4234D96897ED}" type="datetimeFigureOut">
              <a:rPr lang="en-US" smtClean="0"/>
              <a:pPr/>
              <a:t>2/18/2024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1202-B189-48E6-979D-CFBA6D37D8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5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89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82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71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64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60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55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822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06A9861-4090-2C56-9147-06EE70C458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DF14846-7E56-2510-D788-784C1AD74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4AEFFDC-1C00-9985-705A-54253B54B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92BCE02-C142-7A14-B24E-DA599D9C2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794B181-61EA-B6A3-43AA-20CFEF42F8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21CEFD3-6492-F682-ADD5-F9B75E1A3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2A2ECAE-5BD8-F040-468C-2028BD793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F5F98CA-43E8-F813-B76B-36EEBA628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208149A-AB02-74E2-D7C5-230280657F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27B08E2-6879-90A6-4F6E-A0465E828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4E23756-8174-793E-8CBD-AEA467D04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1BB3103-41A0-7E81-A0A4-47264BFE9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deleted: Handbook of Natural Language Processing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A78CE53-01AD-3B5F-A329-E0DD0A367D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D467C81-4DDE-686D-D0ED-D79CB3E1F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B76C5AA3-8857-5E8E-837F-7BC904514B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0D2C7712-9F2F-A8B5-3CE0-192160C1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Document summarization tries to create a representative summary or abstract of the entire document, by finding the most informative sentences, </a:t>
            </a:r>
          </a:p>
          <a:p>
            <a:r>
              <a:rPr lang="en-US" altLang="en-US" b="1">
                <a:latin typeface="Arial" panose="020B0604020202020204" pitchFamily="34" charset="0"/>
              </a:rPr>
              <a:t>Data mining</a:t>
            </a:r>
            <a:r>
              <a:rPr lang="en-US" altLang="en-US">
                <a:latin typeface="Arial" panose="020B0604020202020204" pitchFamily="34" charset="0"/>
              </a:rPr>
              <a:t> is the process of sorting through large </a:t>
            </a:r>
            <a:r>
              <a:rPr lang="en-US" altLang="en-US" b="1">
                <a:latin typeface="Arial" panose="020B0604020202020204" pitchFamily="34" charset="0"/>
              </a:rPr>
              <a:t>data</a:t>
            </a:r>
            <a:r>
              <a:rPr lang="en-US" altLang="en-US">
                <a:latin typeface="Arial" panose="020B0604020202020204" pitchFamily="34" charset="0"/>
              </a:rPr>
              <a:t> sets to identify patterns and establish relationships to solve problems through </a:t>
            </a:r>
            <a:r>
              <a:rPr lang="en-US" altLang="en-US" b="1">
                <a:latin typeface="Arial" panose="020B0604020202020204" pitchFamily="34" charset="0"/>
              </a:rPr>
              <a:t>data</a:t>
            </a:r>
            <a:r>
              <a:rPr lang="en-US" altLang="en-US">
                <a:latin typeface="Arial" panose="020B0604020202020204" pitchFamily="34" charset="0"/>
              </a:rPr>
              <a:t> analysis. </a:t>
            </a:r>
            <a:r>
              <a:rPr lang="en-US" altLang="en-US" b="1">
                <a:latin typeface="Arial" panose="020B0604020202020204" pitchFamily="34" charset="0"/>
              </a:rPr>
              <a:t>Data mining</a:t>
            </a:r>
            <a:r>
              <a:rPr lang="en-US" altLang="en-US">
                <a:latin typeface="Arial" panose="020B0604020202020204" pitchFamily="34" charset="0"/>
              </a:rPr>
              <a:t> tools allow enterprises to predict future trends.</a:t>
            </a:r>
          </a:p>
          <a:p>
            <a:r>
              <a:rPr lang="en-US" altLang="en-US">
                <a:latin typeface="Arial" panose="020B0604020202020204" pitchFamily="34" charset="0"/>
              </a:rPr>
              <a:t>DM is the process of discovering patterns in large </a:t>
            </a:r>
            <a:r>
              <a:rPr lang="en-US" altLang="en-US" b="1">
                <a:latin typeface="Arial" panose="020B0604020202020204" pitchFamily="34" charset="0"/>
              </a:rPr>
              <a:t>data</a:t>
            </a:r>
            <a:r>
              <a:rPr lang="en-US" altLang="en-US">
                <a:latin typeface="Arial" panose="020B0604020202020204" pitchFamily="34" charset="0"/>
              </a:rPr>
              <a:t> sets involving methods at the intersection of machine learning, statistics, and database systems.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52C2B7E2-1BFB-7400-BA72-F361DBBB4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D175CB-F065-496F-AD30-D202A250F065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9FD2A3B6-0457-CABF-51C9-3653228F2A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2A69D214-2443-7285-91DB-64AF54E21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In image summarization the system finds the most representative and important (i.e. salient) images. </a:t>
            </a:r>
          </a:p>
          <a:p>
            <a:r>
              <a:rPr lang="en-US" altLang="en-US">
                <a:latin typeface="Arial" panose="020B0604020202020204" pitchFamily="34" charset="0"/>
              </a:rPr>
              <a:t>surveillance videos, one might want to extract the important events from the uneventful context.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AD49C9D0-23F2-0FED-9D90-DD0C83E90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CC0FC6-93A8-4D2F-91EC-81F3BB14A22D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4E0C80E6-9EA8-96A4-561B-9574014F21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5F3ABC34-77F7-DED0-D92B-90082B1A0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C30BD6C4-0C8B-9D81-CB99-4C5903E9B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64BC85-2960-4893-AE55-8CDB03E5E9B1}" type="slidenum">
              <a:rPr lang="en-US" altLang="en-US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87E59-CAC3-4472-AB54-5ED1AADFA436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423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958DC402-0A43-1D06-387D-FFDFF2D77A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AAD600D1-D633-FB1B-E6AE-4945FF228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Aka : also known as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C76AAA8-634D-39A2-258C-3609ACB65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9255AC-0C8C-4DBB-8AB4-3239AAF39F06}" type="slidenum">
              <a:rPr lang="en-US" altLang="en-US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EA20BD73-46AB-EC49-F00E-3C1CE6286C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045452E3-E563-474C-848C-1E1ED8F4E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C2D04EF1-5EB0-0F33-E472-C40A46408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C94D87-8F84-419D-BCB6-F8500D686BEA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3B439658-3027-84B1-2C98-F9F478346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35F274E9-05AE-28BA-600D-07664E05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22691EAD-46A6-7F70-851A-E20D4045C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F1773D-CDBF-4451-8984-5E83DE901EB2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1BE9350-9847-C150-C066-C8064E568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9FCD025-E9B6-4201-F460-3D57D0668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89E2BCB-CE89-4D89-BDCE-AC74441D7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50D03D6-C1D4-1198-6AEF-5F60F86C1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12AF6C-C95A-F7AD-762E-F866E97141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069A26D-6C74-8896-4011-6EC203EC8B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0C06693-E383-659D-FBF3-9A5566AF3A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A2C4729-49BC-FCAF-B440-AE79DF1FC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E4214AD-ED18-56E3-AF20-B8729157D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7C77339-C7E1-359E-123D-50E1AD3AF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F73B731-8868-0069-2690-C3F50073D0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C948A47-3057-E3D8-29B4-0A0F4D631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823FA99-3140-BBDD-ED8C-F4CF6C7215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C9073C9-25F1-FA4F-AFD3-0C32A5A9B1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398" tIns="45699" rIns="91398" bIns="45699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9" indent="0">
              <a:buNone/>
              <a:defRPr sz="2400"/>
            </a:lvl3pPr>
            <a:lvl4pPr marL="1370982" indent="0">
              <a:buNone/>
              <a:defRPr sz="2000"/>
            </a:lvl4pPr>
            <a:lvl5pPr marL="1827978" indent="0">
              <a:buNone/>
              <a:defRPr sz="2000"/>
            </a:lvl5pPr>
            <a:lvl6pPr marL="2284971" indent="0">
              <a:buNone/>
              <a:defRPr sz="2000"/>
            </a:lvl6pPr>
            <a:lvl7pPr marL="2741964" indent="0">
              <a:buNone/>
              <a:defRPr sz="2000"/>
            </a:lvl7pPr>
            <a:lvl8pPr marL="3198960" indent="0">
              <a:buNone/>
              <a:defRPr sz="2000"/>
            </a:lvl8pPr>
            <a:lvl9pPr marL="36559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7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35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95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13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9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95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9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9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nd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2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41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5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49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9" indent="0">
              <a:buNone/>
              <a:defRPr sz="2400"/>
            </a:lvl3pPr>
            <a:lvl4pPr marL="1370982" indent="0">
              <a:buNone/>
              <a:defRPr sz="2000"/>
            </a:lvl4pPr>
            <a:lvl5pPr marL="1827978" indent="0">
              <a:buNone/>
              <a:defRPr sz="2000"/>
            </a:lvl5pPr>
            <a:lvl6pPr marL="2284971" indent="0">
              <a:buNone/>
              <a:defRPr sz="2000"/>
            </a:lvl6pPr>
            <a:lvl7pPr marL="2741964" indent="0">
              <a:buNone/>
              <a:defRPr sz="2000"/>
            </a:lvl7pPr>
            <a:lvl8pPr marL="3198960" indent="0">
              <a:buNone/>
              <a:defRPr sz="2000"/>
            </a:lvl8pPr>
            <a:lvl9pPr marL="36559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33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2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7"/>
            <a:ext cx="41148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4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2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860" indent="0" algn="ctr">
              <a:buNone/>
              <a:defRPr sz="2000"/>
            </a:lvl2pPr>
            <a:lvl3pPr marL="913715" indent="0" algn="ctr">
              <a:buNone/>
              <a:defRPr sz="1800"/>
            </a:lvl3pPr>
            <a:lvl4pPr marL="1370570" indent="0" algn="ctr">
              <a:buNone/>
              <a:defRPr sz="1600"/>
            </a:lvl4pPr>
            <a:lvl5pPr marL="1827430" indent="0" algn="ctr">
              <a:buNone/>
              <a:defRPr sz="1600"/>
            </a:lvl5pPr>
            <a:lvl6pPr marL="2284285" indent="0" algn="ctr">
              <a:buNone/>
              <a:defRPr sz="1600"/>
            </a:lvl6pPr>
            <a:lvl7pPr marL="2741142" indent="0" algn="ctr">
              <a:buNone/>
              <a:defRPr sz="1600"/>
            </a:lvl7pPr>
            <a:lvl8pPr marL="3198000" indent="0" algn="ctr">
              <a:buNone/>
              <a:defRPr sz="1600"/>
            </a:lvl8pPr>
            <a:lvl9pPr marL="365485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1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0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8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2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1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4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14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15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3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0" indent="0">
              <a:buNone/>
              <a:defRPr sz="2000" b="1"/>
            </a:lvl2pPr>
            <a:lvl3pPr marL="913715" indent="0">
              <a:buNone/>
              <a:defRPr sz="1800" b="1"/>
            </a:lvl3pPr>
            <a:lvl4pPr marL="1370570" indent="0">
              <a:buNone/>
              <a:defRPr sz="1600" b="1"/>
            </a:lvl4pPr>
            <a:lvl5pPr marL="1827430" indent="0">
              <a:buNone/>
              <a:defRPr sz="1600" b="1"/>
            </a:lvl5pPr>
            <a:lvl6pPr marL="2284285" indent="0">
              <a:buNone/>
              <a:defRPr sz="1600" b="1"/>
            </a:lvl6pPr>
            <a:lvl7pPr marL="2741142" indent="0">
              <a:buNone/>
              <a:defRPr sz="1600" b="1"/>
            </a:lvl7pPr>
            <a:lvl8pPr marL="3198000" indent="0">
              <a:buNone/>
              <a:defRPr sz="1600" b="1"/>
            </a:lvl8pPr>
            <a:lvl9pPr marL="365485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3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0" indent="0">
              <a:buNone/>
              <a:defRPr sz="2000" b="1"/>
            </a:lvl2pPr>
            <a:lvl3pPr marL="913715" indent="0">
              <a:buNone/>
              <a:defRPr sz="1800" b="1"/>
            </a:lvl3pPr>
            <a:lvl4pPr marL="1370570" indent="0">
              <a:buNone/>
              <a:defRPr sz="1600" b="1"/>
            </a:lvl4pPr>
            <a:lvl5pPr marL="1827430" indent="0">
              <a:buNone/>
              <a:defRPr sz="1600" b="1"/>
            </a:lvl5pPr>
            <a:lvl6pPr marL="2284285" indent="0">
              <a:buNone/>
              <a:defRPr sz="1600" b="1"/>
            </a:lvl6pPr>
            <a:lvl7pPr marL="2741142" indent="0">
              <a:buNone/>
              <a:defRPr sz="1600" b="1"/>
            </a:lvl7pPr>
            <a:lvl8pPr marL="3198000" indent="0">
              <a:buNone/>
              <a:defRPr sz="1600" b="1"/>
            </a:lvl8pPr>
            <a:lvl9pPr marL="365485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3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2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39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42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34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860" indent="0">
              <a:buNone/>
              <a:defRPr sz="1400"/>
            </a:lvl2pPr>
            <a:lvl3pPr marL="913715" indent="0">
              <a:buNone/>
              <a:defRPr sz="1200"/>
            </a:lvl3pPr>
            <a:lvl4pPr marL="1370570" indent="0">
              <a:buNone/>
              <a:defRPr sz="1000"/>
            </a:lvl4pPr>
            <a:lvl5pPr marL="1827430" indent="0">
              <a:buNone/>
              <a:defRPr sz="1000"/>
            </a:lvl5pPr>
            <a:lvl6pPr marL="2284285" indent="0">
              <a:buNone/>
              <a:defRPr sz="1000"/>
            </a:lvl6pPr>
            <a:lvl7pPr marL="2741142" indent="0">
              <a:buNone/>
              <a:defRPr sz="1000"/>
            </a:lvl7pPr>
            <a:lvl8pPr marL="3198000" indent="0">
              <a:buNone/>
              <a:defRPr sz="1000"/>
            </a:lvl8pPr>
            <a:lvl9pPr marL="365485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7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860" indent="0">
              <a:buNone/>
              <a:defRPr sz="2800"/>
            </a:lvl2pPr>
            <a:lvl3pPr marL="913715" indent="0">
              <a:buNone/>
              <a:defRPr sz="2400"/>
            </a:lvl3pPr>
            <a:lvl4pPr marL="1370570" indent="0">
              <a:buNone/>
              <a:defRPr sz="2000"/>
            </a:lvl4pPr>
            <a:lvl5pPr marL="1827430" indent="0">
              <a:buNone/>
              <a:defRPr sz="2000"/>
            </a:lvl5pPr>
            <a:lvl6pPr marL="2284285" indent="0">
              <a:buNone/>
              <a:defRPr sz="2000"/>
            </a:lvl6pPr>
            <a:lvl7pPr marL="2741142" indent="0">
              <a:buNone/>
              <a:defRPr sz="2000"/>
            </a:lvl7pPr>
            <a:lvl8pPr marL="3198000" indent="0">
              <a:buNone/>
              <a:defRPr sz="2000"/>
            </a:lvl8pPr>
            <a:lvl9pPr marL="365485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860" indent="0">
              <a:buNone/>
              <a:defRPr sz="1400"/>
            </a:lvl2pPr>
            <a:lvl3pPr marL="913715" indent="0">
              <a:buNone/>
              <a:defRPr sz="1200"/>
            </a:lvl3pPr>
            <a:lvl4pPr marL="1370570" indent="0">
              <a:buNone/>
              <a:defRPr sz="1000"/>
            </a:lvl4pPr>
            <a:lvl5pPr marL="1827430" indent="0">
              <a:buNone/>
              <a:defRPr sz="1000"/>
            </a:lvl5pPr>
            <a:lvl6pPr marL="2284285" indent="0">
              <a:buNone/>
              <a:defRPr sz="1000"/>
            </a:lvl6pPr>
            <a:lvl7pPr marL="2741142" indent="0">
              <a:buNone/>
              <a:defRPr sz="1000"/>
            </a:lvl7pPr>
            <a:lvl8pPr marL="3198000" indent="0">
              <a:buNone/>
              <a:defRPr sz="1000"/>
            </a:lvl8pPr>
            <a:lvl9pPr marL="365485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21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537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6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9"/>
            <a:ext cx="41148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6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/>
          <a:p>
            <a:pPr defTabSz="913715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371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9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85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20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2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9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59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34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76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17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822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161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396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11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66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138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5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63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76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5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66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92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7714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827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919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6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A7B19408-15D2-4864-A71B-33889EBAEDD6}"/>
              </a:ext>
            </a:extLst>
          </p:cNvPr>
          <p:cNvSpPr/>
          <p:nvPr userDrawn="1"/>
        </p:nvSpPr>
        <p:spPr>
          <a:xfrm>
            <a:off x="11337084" y="6165669"/>
            <a:ext cx="404896" cy="378823"/>
          </a:xfrm>
          <a:prstGeom prst="flowChartOffpage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fld id="{76D79EA5-2543-4EC2-B7A0-D8E896A21515}" type="slidenum">
              <a:rPr lang="en-US" sz="900" smtClean="0">
                <a:solidFill>
                  <a:prstClr val="white"/>
                </a:solidFill>
                <a:latin typeface="Raleway" panose="020B0604020202020204" charset="0"/>
                <a:cs typeface="Raleway" panose="020B0604020202020204" charset="0"/>
              </a:rPr>
              <a:pPr algn="ctr" defTabSz="914400"/>
              <a:t>‹#›</a:t>
            </a:fld>
            <a:endParaRPr lang="en-US" sz="900" dirty="0">
              <a:solidFill>
                <a:prstClr val="white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06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6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  <a:prstGeom prst="rect">
            <a:avLst/>
          </a:prstGeom>
        </p:spPr>
        <p:txBody>
          <a:bodyPr lIns="91398" tIns="45699" rIns="91398" bIns="45699"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lIns="91398" tIns="45699" rIns="91398" bIns="45699"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2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1" indent="0">
              <a:buNone/>
              <a:defRPr sz="1600" b="1"/>
            </a:lvl6pPr>
            <a:lvl7pPr marL="2741964" indent="0">
              <a:buNone/>
              <a:defRPr sz="1600" b="1"/>
            </a:lvl7pPr>
            <a:lvl8pPr marL="3198960" indent="0">
              <a:buNone/>
              <a:defRPr sz="1600" b="1"/>
            </a:lvl8pPr>
            <a:lvl9pPr marL="365595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lIns="91398" tIns="45699" rIns="91398" bIns="45699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37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22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677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108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88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702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087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92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139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292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1831081-B931-4B96-85C3-2EBCA021A05C}" type="datetimeFigureOut">
              <a:rPr lang="en-US" smtClean="0">
                <a:solidFill>
                  <a:prstClr val="black"/>
                </a:solidFill>
              </a:rPr>
              <a:pPr defTabSz="914400"/>
              <a:t>2/18/2024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A29102-7592-442B-911E-89EB0A6543D5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lIns="91398" tIns="45699" rIns="91398" bIns="4569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437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302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078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684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67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700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738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447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847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85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5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02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4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  <a:prstGeom prst="rect">
            <a:avLst/>
          </a:prstGeom>
        </p:spPr>
        <p:txBody>
          <a:bodyPr lIns="91398" tIns="45699" rIns="91398" bIns="45699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</p:spPr>
        <p:txBody>
          <a:bodyPr lIns="91398" tIns="45699" rIns="91398" bIns="45699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>
              <a:buNone/>
              <a:defRPr sz="1600"/>
            </a:lvl1pPr>
            <a:lvl2pPr marL="456996" indent="0">
              <a:buNone/>
              <a:defRPr sz="1400"/>
            </a:lvl2pPr>
            <a:lvl3pPr marL="913989" indent="0">
              <a:buNone/>
              <a:defRPr sz="1200"/>
            </a:lvl3pPr>
            <a:lvl4pPr marL="1370982" indent="0">
              <a:buNone/>
              <a:defRPr sz="1000"/>
            </a:lvl4pPr>
            <a:lvl5pPr marL="1827978" indent="0">
              <a:buNone/>
              <a:defRPr sz="1000"/>
            </a:lvl5pPr>
            <a:lvl6pPr marL="2284971" indent="0">
              <a:buNone/>
              <a:defRPr sz="1000"/>
            </a:lvl6pPr>
            <a:lvl7pPr marL="2741964" indent="0">
              <a:buNone/>
              <a:defRPr sz="1000"/>
            </a:lvl7pPr>
            <a:lvl8pPr marL="3198960" indent="0">
              <a:buNone/>
              <a:defRPr sz="1000"/>
            </a:lvl8pPr>
            <a:lvl9pPr marL="365595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9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398" tIns="45699" rIns="91398" bIns="4569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Rao Muhammad Adeel Nawab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398" tIns="45699" rIns="91398" bIns="4569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0890-4D5C-496A-ABB2-2F3D946F5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3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hf sldNum="0" hdr="0" ftr="0" dt="0"/>
  <p:txStyles>
    <p:titleStyle>
      <a:lvl1pPr algn="l" defTabSz="9139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8" indent="-228498" algn="l" defTabSz="9139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4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75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69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62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58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5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1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98" tIns="45699" rIns="91398" bIns="4569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60" y="6288087"/>
            <a:ext cx="5662353" cy="501650"/>
          </a:xfrm>
          <a:prstGeom prst="rect">
            <a:avLst/>
          </a:prstGeom>
        </p:spPr>
        <p:txBody>
          <a:bodyPr lIns="91398" tIns="45699" rIns="91398" bIns="45699"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90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39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8" indent="-228498" algn="l" defTabSz="9139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4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75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69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62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58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51" indent="-228498" algn="l" defTabSz="9139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1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370" tIns="45685" rIns="91370" bIns="4568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370" tIns="45685" rIns="91370" bIns="45685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62" y="6288087"/>
            <a:ext cx="5662353" cy="501650"/>
          </a:xfrm>
          <a:prstGeom prst="rect">
            <a:avLst/>
          </a:prstGeom>
        </p:spPr>
        <p:txBody>
          <a:bodyPr lIns="91370" tIns="45685" rIns="91370" bIns="45685"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92"/>
            <a:ext cx="2743200" cy="365125"/>
          </a:xfrm>
          <a:prstGeom prst="rect">
            <a:avLst/>
          </a:prstGeom>
        </p:spPr>
        <p:txBody>
          <a:bodyPr lIns="91370" tIns="45685" rIns="91370" bIns="4568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1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371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30" indent="-228430" algn="l" defTabSz="9137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8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41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0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59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71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57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30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285" indent="-228430" algn="l" defTabSz="9137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15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7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3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85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142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00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859" algn="l" defTabSz="913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9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1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2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list/cs.CL/rec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progres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sigmorphon.github.io/sharedtasks/2020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llennlp.org/" TargetMode="External"/><Relationship Id="rId13" Type="http://schemas.openxmlformats.org/officeDocument/2006/relationships/hyperlink" Target="https://stanfordnlp.github.io/CoreNLP/" TargetMode="External"/><Relationship Id="rId3" Type="http://schemas.openxmlformats.org/officeDocument/2006/relationships/hyperlink" Target="http://en.wikipedia.org/wiki/List_of_natural_language_processing_toolkits" TargetMode="External"/><Relationship Id="rId7" Type="http://schemas.openxmlformats.org/officeDocument/2006/relationships/hyperlink" Target="https://huggingface.co/docs/transformers/quicktour" TargetMode="External"/><Relationship Id="rId12" Type="http://schemas.openxmlformats.org/officeDocument/2006/relationships/hyperlink" Target="https://stanfordnlp.github.io/stanz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huggingface.co/transformers/" TargetMode="External"/><Relationship Id="rId11" Type="http://schemas.openxmlformats.org/officeDocument/2006/relationships/hyperlink" Target="https://cran.r-project.org/web/packages/udpipe/vignettes/udpipe-annotation.html" TargetMode="External"/><Relationship Id="rId5" Type="http://schemas.openxmlformats.org/officeDocument/2006/relationships/hyperlink" Target="https://huggingface.co/" TargetMode="External"/><Relationship Id="rId10" Type="http://schemas.openxmlformats.org/officeDocument/2006/relationships/hyperlink" Target="https://spacy.io/" TargetMode="External"/><Relationship Id="rId4" Type="http://schemas.openxmlformats.org/officeDocument/2006/relationships/hyperlink" Target="https://paperswithcode.com/area/natural-language-processing" TargetMode="External"/><Relationship Id="rId9" Type="http://schemas.openxmlformats.org/officeDocument/2006/relationships/hyperlink" Target="https://guide.allennlp.org/" TargetMode="External"/><Relationship Id="rId14" Type="http://schemas.openxmlformats.org/officeDocument/2006/relationships/hyperlink" Target="https://www.nltk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ingo.stanford.edu/" TargetMode="External"/><Relationship Id="rId3" Type="http://schemas.openxmlformats.org/officeDocument/2006/relationships/hyperlink" Target="http://googleresearch.blogspot.com/2006/08/all-our-n-gram-are-belong-to-you.html" TargetMode="External"/><Relationship Id="rId7" Type="http://schemas.openxmlformats.org/officeDocument/2006/relationships/hyperlink" Target="http://compling.hss.ntu.edu.sg/om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://wordnetweb.princeton.edu/perl/webwn" TargetMode="External"/><Relationship Id="rId5" Type="http://schemas.openxmlformats.org/officeDocument/2006/relationships/hyperlink" Target="https://catalog.ldc.upenn.edu/LDC96L14" TargetMode="External"/><Relationship Id="rId4" Type="http://schemas.openxmlformats.org/officeDocument/2006/relationships/hyperlink" Target="http://www.speech.cs.cmu.edu/cgi-bin/cmudict" TargetMode="External"/><Relationship Id="rId9" Type="http://schemas.openxmlformats.org/officeDocument/2006/relationships/hyperlink" Target="http://wals.inf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dc.upenn.edu/" TargetMode="External"/><Relationship Id="rId7" Type="http://schemas.openxmlformats.org/officeDocument/2006/relationships/hyperlink" Target="http://duoling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www.researchgate.net/profile/Rajesh-Kumar-269/publication/302018867/figure/fig1/AS:358949393059841@1462591612903/The-ESP-game-screenshot.png" TargetMode="External"/><Relationship Id="rId5" Type="http://schemas.openxmlformats.org/officeDocument/2006/relationships/hyperlink" Target="http://lrec-conf.org/" TargetMode="External"/><Relationship Id="rId4" Type="http://schemas.openxmlformats.org/officeDocument/2006/relationships/hyperlink" Target="http://www.hit.uib.no/corpor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turk.com/" TargetMode="Externa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JSON#Data_types.2C_syntax_and_example" TargetMode="External"/><Relationship Id="rId3" Type="http://schemas.openxmlformats.org/officeDocument/2006/relationships/hyperlink" Target="http://www.unicode.org/standard/WhatIsUnicode.html" TargetMode="External"/><Relationship Id="rId7" Type="http://schemas.openxmlformats.org/officeDocument/2006/relationships/hyperlink" Target="http://code.google.com/p/protobuf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://www.tei-c.org/" TargetMode="External"/><Relationship Id="rId5" Type="http://schemas.openxmlformats.org/officeDocument/2006/relationships/hyperlink" Target="http://en.wikipedia.org/wiki/XML" TargetMode="External"/><Relationship Id="rId4" Type="http://schemas.openxmlformats.org/officeDocument/2006/relationships/hyperlink" Target="http://site.icu-project.org/" TargetMode="External"/><Relationship Id="rId9" Type="http://schemas.openxmlformats.org/officeDocument/2006/relationships/hyperlink" Target="http://uima.apache.or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site%3Ajmlr.org+survey&amp;rlz=1C1GCEU_enUS947US947&amp;sxsrf=ALiCzsZ49RdTajjUAnfrkuizwIUt9tFtsw%3A1670018623516&amp;ei=P3aKY7SDH8mIytMP19GkgAE&amp;ved=0ahUKEwj0nsqW-Nv7AhVJhHIEHdcoCRAQ4dUDCBA&amp;uact=5&amp;oq=site%3Ajmlr.org+survey&amp;gs_lcp=Cgxnd3Mtd2l6LXNlcnAQAzoKCAAQRxDWBBCwAzoHCAAQgAQQDToKCAAQgAQQsQMQDToGCAAQBxAeSgQIQRgASgQIRhgAUOwBWMMfYMghaANwAHgAgAFXiAGhBpIBAjE2mAEAoAEByAEIwAEB&amp;sclient=gws-wiz-serp" TargetMode="External"/><Relationship Id="rId3" Type="http://schemas.openxmlformats.org/officeDocument/2006/relationships/hyperlink" Target="https://www.morganclaypool.com/toc/hlt/1/1" TargetMode="External"/><Relationship Id="rId7" Type="http://schemas.openxmlformats.org/officeDocument/2006/relationships/hyperlink" Target="https://www.google.com/search?q=site%3Adirect.mit.edu%2Fcoli%2F+survey&amp;rlz=1C1GCEU_enUS947US947&amp;oq=site%3Adirect.mit.edu%2Fcoli%2F+survey&amp;aqs=chrome..69i57j69i58.10606j0j4&amp;sourceid=chrome&amp;ie=UTF-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5.xml"/><Relationship Id="rId6" Type="http://schemas.openxmlformats.org/officeDocument/2006/relationships/hyperlink" Target="https://www.jair.org/index.php/jair/surveypapers" TargetMode="External"/><Relationship Id="rId5" Type="http://schemas.openxmlformats.org/officeDocument/2006/relationships/hyperlink" Target="https://www.nowpublishers.com/MAL" TargetMode="External"/><Relationship Id="rId4" Type="http://schemas.openxmlformats.org/officeDocument/2006/relationships/hyperlink" Target="https://academic.oup.com/edited-volume/42643" TargetMode="External"/><Relationship Id="rId9" Type="http://schemas.openxmlformats.org/officeDocument/2006/relationships/hyperlink" Target="https://dl.acm.org/toc/csur/curr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S3qHHUKqYk" TargetMode="Externa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7" Type="http://schemas.openxmlformats.org/officeDocument/2006/relationships/hyperlink" Target="https://en.wiktionary.org/wiki/Extra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en.wikipedia.org/wiki/Abstract_(summary)" TargetMode="External"/><Relationship Id="rId5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Data_mining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tructured_dat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en.wikipedia.org/wiki/Multimedia" TargetMode="External"/><Relationship Id="rId4" Type="http://schemas.openxmlformats.org/officeDocument/2006/relationships/hyperlink" Target="https://en.wikipedia.org/wiki/Machine-readable_dat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ormation" TargetMode="External"/><Relationship Id="rId7" Type="http://schemas.openxmlformats.org/officeDocument/2006/relationships/hyperlink" Target="https://en.wikipedia.org/wiki/Information_retrieval_applica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en.wikipedia.org/wiki/Web_search_engine" TargetMode="External"/><Relationship Id="rId5" Type="http://schemas.openxmlformats.org/officeDocument/2006/relationships/hyperlink" Target="https://en.wikipedia.org/wiki/Information_overload" TargetMode="External"/><Relationship Id="rId4" Type="http://schemas.openxmlformats.org/officeDocument/2006/relationships/hyperlink" Target="https://en.wikipedia.org/wiki/Metadata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_aXkRlkf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med_entity" TargetMode="External"/><Relationship Id="rId2" Type="http://schemas.openxmlformats.org/officeDocument/2006/relationships/hyperlink" Target="https://en.wikipedia.org/wiki/Information_extraction" TargetMode="Externa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ptical_Character_Recognition" TargetMode="External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Questions" TargetMode="External"/><Relationship Id="rId2" Type="http://schemas.openxmlformats.org/officeDocument/2006/relationships/hyperlink" Target="http://en.wikipedia.org/wiki/Information_retrieval" TargetMode="Externa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://en.wikipedia.org/wiki/Natural_languag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scholar.google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0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2023.aclweb.org/program/best_papers/" TargetMode="External"/><Relationship Id="rId4" Type="http://schemas.openxmlformats.org/officeDocument/2006/relationships/hyperlink" Target="https://2023.aclweb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events/acl-202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693" y="2621310"/>
            <a:ext cx="11916614" cy="1569660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9600" dirty="0">
                <a:solidFill>
                  <a:srgbClr val="4C287F"/>
                </a:solidFill>
                <a:latin typeface="Ara Alharbi Syria-Alqusair" panose="00000500000000000000" pitchFamily="2" charset="-78"/>
                <a:cs typeface="Ara Alharbi Syria-Alqusair" panose="00000500000000000000" pitchFamily="2" charset="-78"/>
              </a:rPr>
              <a:t>بِسْمِ اللهِ الرَّحْمٰنِ الرَّحِيْمِ</a:t>
            </a:r>
            <a:endParaRPr lang="en-US" sz="9600" dirty="0">
              <a:solidFill>
                <a:srgbClr val="4C287F"/>
              </a:solidFill>
              <a:latin typeface="Ara Alharbi Syria-Alqusair" panose="00000500000000000000" pitchFamily="2" charset="-78"/>
              <a:cs typeface="Ara Alharbi Syria-Alqusair" panose="00000500000000000000" pitchFamily="2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205740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75488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3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9D2A452-FA0D-D966-4EF0-CF75F8AB7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1738" y="1905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F66EE0DE-9F80-4536-626F-8E09BF67F6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534400" cy="4495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400" b="1" dirty="0">
                <a:solidFill>
                  <a:srgbClr val="FF0000"/>
                </a:solidFill>
              </a:rPr>
              <a:t>Chitchat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1" dirty="0" err="1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altLang="en-US" b="1" dirty="0">
                <a:solidFill>
                  <a:srgbClr val="7030A0"/>
                </a:solidFill>
              </a:rPr>
              <a:t> </a:t>
            </a:r>
            <a:r>
              <a:rPr lang="en-US" altLang="en-US" b="1" dirty="0"/>
              <a:t>papers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1" dirty="0"/>
              <a:t>Twitter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/>
              <a:t>accounts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sz="2400" b="1" dirty="0"/>
              <a:t>NLP researchers with active accounts</a:t>
            </a:r>
            <a:br>
              <a:rPr lang="en-US" altLang="en-US" sz="2400" b="1" dirty="0"/>
            </a:br>
            <a:r>
              <a:rPr lang="en-US" altLang="en-US" sz="2400" b="1" dirty="0"/>
              <a:t>(grad students, profs, industry folks)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sz="2400" b="1" dirty="0"/>
              <a:t>Official conference accounts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1" dirty="0"/>
              <a:t>“NLP Highlights” podcast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1" dirty="0"/>
              <a:t>“NLP News” newsletter</a:t>
            </a:r>
          </a:p>
          <a:p>
            <a:pPr marL="457200" lvl="1" indent="0">
              <a:buNone/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338B0-6EEC-A8AC-3CA5-B87C663C76A0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6191F17-48AA-8AF2-19C8-4AC0EEC6A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3150" y="1524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B689351F-B701-4CDE-7FAD-213D4F7BB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81125" y="1076325"/>
            <a:ext cx="85344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Institutions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7030A0"/>
                </a:solidFill>
              </a:rPr>
              <a:t>Universities: </a:t>
            </a:r>
            <a:r>
              <a:rPr lang="en-US" altLang="en-US" b="1" dirty="0"/>
              <a:t>Many have 2+ NLP faculty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Several “big players” with many faculty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Some of them also have good linguistics, </a:t>
            </a:r>
            <a:br>
              <a:rPr lang="en-US" altLang="en-US" sz="2400" b="1" dirty="0"/>
            </a:br>
            <a:r>
              <a:rPr lang="en-US" altLang="en-US" sz="2400" b="1" dirty="0"/>
              <a:t>cognitive science, machine learning, AI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7030A0"/>
                </a:solidFill>
              </a:rPr>
              <a:t>Companies: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Old days: AT&amp;T Bell Labs, IBM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Now: Microsoft Research, Google Brain/DeepMind, FAIR, Amazon, startups …</a:t>
            </a:r>
          </a:p>
          <a:p>
            <a:pPr lvl="3">
              <a:lnSpc>
                <a:spcPct val="90000"/>
              </a:lnSpc>
            </a:pPr>
            <a:r>
              <a:rPr lang="en-US" altLang="en-US" sz="2400" b="1" dirty="0"/>
              <a:t>Nonprofits: AI2, </a:t>
            </a:r>
            <a:r>
              <a:rPr lang="en-US" altLang="en-US" sz="2400" b="1" dirty="0" err="1"/>
              <a:t>HuggingFace</a:t>
            </a:r>
            <a:r>
              <a:rPr lang="en-US" altLang="en-US" sz="2400" b="1" dirty="0"/>
              <a:t>, TTIC, …</a:t>
            </a:r>
          </a:p>
          <a:p>
            <a:pPr lvl="3">
              <a:lnSpc>
                <a:spcPct val="90000"/>
              </a:lnSpc>
            </a:pPr>
            <a:r>
              <a:rPr lang="en-US" altLang="en-US" sz="2400" b="1" dirty="0"/>
              <a:t>Many niche markets – online reviews, medical transcription, news summarization, legal search and discovery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C736A-9243-9D4C-3288-53AAF85E843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E95D6DA-0162-1F40-8FFF-F1CF40B98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0300" y="9525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33F5B496-E80F-F99E-7600-770979C60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8275" y="1033462"/>
            <a:ext cx="8534400" cy="5029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b="1" dirty="0">
                <a:solidFill>
                  <a:srgbClr val="FF0000"/>
                </a:solidFill>
              </a:rPr>
              <a:t>Standard tasks</a:t>
            </a:r>
          </a:p>
          <a:p>
            <a:pPr lvl="1">
              <a:lnSpc>
                <a:spcPct val="90000"/>
              </a:lnSpc>
            </a:pPr>
            <a:r>
              <a:rPr lang="en-US" altLang="en-US" sz="2200" b="1" dirty="0"/>
              <a:t>If you want people to work on your problem, make it easy for them to get started and to measure their progress.  Provide:</a:t>
            </a:r>
          </a:p>
          <a:p>
            <a:pPr lvl="2">
              <a:lnSpc>
                <a:spcPct val="90000"/>
              </a:lnSpc>
            </a:pPr>
            <a:r>
              <a:rPr lang="en-US" altLang="en-US" sz="2200" b="1" dirty="0">
                <a:solidFill>
                  <a:srgbClr val="3399FF"/>
                </a:solidFill>
              </a:rPr>
              <a:t>Test data</a:t>
            </a:r>
            <a:r>
              <a:rPr lang="en-US" altLang="en-US" sz="2200" b="1" dirty="0"/>
              <a:t>, for evaluating the final systems</a:t>
            </a:r>
          </a:p>
          <a:p>
            <a:pPr lvl="2">
              <a:lnSpc>
                <a:spcPct val="90000"/>
              </a:lnSpc>
            </a:pPr>
            <a:r>
              <a:rPr lang="en-US" altLang="en-US" sz="2200" b="1" dirty="0">
                <a:solidFill>
                  <a:srgbClr val="3399FF"/>
                </a:solidFill>
              </a:rPr>
              <a:t>Development data</a:t>
            </a:r>
            <a:r>
              <a:rPr lang="en-US" altLang="en-US" sz="2200" b="1" dirty="0"/>
              <a:t> (= </a:t>
            </a:r>
            <a:r>
              <a:rPr lang="en-US" altLang="en-US" sz="2200" b="1" dirty="0">
                <a:solidFill>
                  <a:srgbClr val="3399FF"/>
                </a:solidFill>
              </a:rPr>
              <a:t>validation data</a:t>
            </a:r>
            <a:r>
              <a:rPr lang="en-US" altLang="en-US" sz="2200" b="1" dirty="0"/>
              <a:t>) for measuring whether a change to the system helps, and for tuning parameters</a:t>
            </a:r>
          </a:p>
          <a:p>
            <a:pPr lvl="2">
              <a:lnSpc>
                <a:spcPct val="90000"/>
              </a:lnSpc>
            </a:pPr>
            <a:r>
              <a:rPr lang="en-US" altLang="en-US" sz="2200" b="1" dirty="0"/>
              <a:t>An </a:t>
            </a:r>
            <a:r>
              <a:rPr lang="en-US" altLang="en-US" sz="2200" b="1" dirty="0">
                <a:solidFill>
                  <a:srgbClr val="3399FF"/>
                </a:solidFill>
              </a:rPr>
              <a:t>evaluation metric</a:t>
            </a:r>
            <a:r>
              <a:rPr lang="en-US" altLang="en-US" sz="2200" b="1" dirty="0"/>
              <a:t> (formula for measuring how well a system does on the dev and test data) </a:t>
            </a:r>
          </a:p>
          <a:p>
            <a:pPr lvl="3">
              <a:lnSpc>
                <a:spcPct val="90000"/>
              </a:lnSpc>
            </a:pPr>
            <a:r>
              <a:rPr lang="en-US" altLang="en-US" sz="2200" b="1" dirty="0"/>
              <a:t>“If you can’t measure it, you can’t improve it” – Peter Drucker</a:t>
            </a:r>
          </a:p>
          <a:p>
            <a:pPr lvl="2">
              <a:lnSpc>
                <a:spcPct val="90000"/>
              </a:lnSpc>
            </a:pPr>
            <a:r>
              <a:rPr lang="en-US" altLang="en-US" sz="2200" b="1" dirty="0"/>
              <a:t>A </a:t>
            </a:r>
            <a:r>
              <a:rPr lang="en-US" altLang="en-US" sz="2200" b="1" dirty="0">
                <a:solidFill>
                  <a:srgbClr val="3399FF"/>
                </a:solidFill>
              </a:rPr>
              <a:t>program</a:t>
            </a:r>
            <a:r>
              <a:rPr lang="en-US" altLang="en-US" sz="2200" b="1" dirty="0"/>
              <a:t> for computing the evaluation metric</a:t>
            </a:r>
          </a:p>
          <a:p>
            <a:pPr lvl="2">
              <a:lnSpc>
                <a:spcPct val="90000"/>
              </a:lnSpc>
            </a:pPr>
            <a:r>
              <a:rPr lang="en-US" altLang="en-US" sz="2200" b="1" dirty="0">
                <a:solidFill>
                  <a:srgbClr val="3399FF"/>
                </a:solidFill>
              </a:rPr>
              <a:t>Labeled training data</a:t>
            </a:r>
            <a:r>
              <a:rPr lang="en-US" altLang="en-US" sz="2200" b="1" dirty="0"/>
              <a:t> and other data resources</a:t>
            </a:r>
          </a:p>
          <a:p>
            <a:pPr lvl="2">
              <a:lnSpc>
                <a:spcPct val="90000"/>
              </a:lnSpc>
            </a:pPr>
            <a:r>
              <a:rPr lang="en-US" altLang="en-US" sz="2200" b="1" dirty="0"/>
              <a:t>A </a:t>
            </a:r>
            <a:r>
              <a:rPr lang="en-US" altLang="en-US" sz="2200" b="1" dirty="0">
                <a:solidFill>
                  <a:srgbClr val="3399FF"/>
                </a:solidFill>
              </a:rPr>
              <a:t>prize</a:t>
            </a:r>
            <a:r>
              <a:rPr lang="en-US" altLang="en-US" sz="2200" b="1" dirty="0"/>
              <a:t>? – with clear </a:t>
            </a:r>
            <a:r>
              <a:rPr lang="en-US" altLang="en-US" sz="2200" b="1" dirty="0">
                <a:solidFill>
                  <a:srgbClr val="3399FF"/>
                </a:solidFill>
              </a:rPr>
              <a:t>rules</a:t>
            </a:r>
            <a:r>
              <a:rPr lang="en-US" altLang="en-US" sz="2200" b="1" dirty="0"/>
              <a:t> on what data can be used</a:t>
            </a:r>
          </a:p>
          <a:p>
            <a:pPr lvl="1">
              <a:lnSpc>
                <a:spcPct val="90000"/>
              </a:lnSpc>
            </a:pPr>
            <a:r>
              <a:rPr lang="en-US" altLang="en-US" sz="2200" b="1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NLP-progress</a:t>
            </a:r>
            <a:r>
              <a:rPr lang="en-US" altLang="en-US" sz="2200" b="1" dirty="0"/>
              <a:t> repo tracks the “state of the art” (</a:t>
            </a:r>
            <a:r>
              <a:rPr lang="en-US" altLang="en-US" sz="2200" b="1" dirty="0" err="1"/>
              <a:t>SoTA</a:t>
            </a:r>
            <a:r>
              <a:rPr lang="en-US" altLang="en-US" sz="2200" b="1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200" b="1" dirty="0"/>
              <a:t>Workshops sometimes create new “</a:t>
            </a:r>
            <a:r>
              <a:rPr lang="en-US" altLang="en-US" sz="2200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shared tasks</a:t>
            </a:r>
            <a:r>
              <a:rPr lang="en-US" altLang="en-US" sz="2200" b="1" dirty="0"/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AE8114-9F94-9B52-3700-DBECFF4B527B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762B33F-0AFE-DB52-872F-F3621F584D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375" y="762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E47B806F-74C8-7D66-9B91-437A7E4AA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1100" y="1000125"/>
            <a:ext cx="8458200" cy="5181600"/>
          </a:xfrm>
        </p:spPr>
        <p:txBody>
          <a:bodyPr/>
          <a:lstStyle/>
          <a:p>
            <a:r>
              <a:rPr lang="en-US" altLang="en-US" sz="2200" b="1" dirty="0">
                <a:solidFill>
                  <a:srgbClr val="FF0000"/>
                </a:solidFill>
              </a:rPr>
              <a:t>Software</a:t>
            </a:r>
          </a:p>
          <a:p>
            <a:pPr lvl="1"/>
            <a:r>
              <a:rPr lang="en-US" altLang="en-US" sz="2200" b="1" dirty="0"/>
              <a:t>Lots of people distribute code for these tasks</a:t>
            </a:r>
          </a:p>
          <a:p>
            <a:pPr lvl="2"/>
            <a:r>
              <a:rPr lang="en-US" altLang="en-US" sz="2200" b="1" dirty="0"/>
              <a:t>Search </a:t>
            </a:r>
            <a:r>
              <a:rPr lang="en-US" altLang="en-US" sz="2200" b="1" dirty="0" err="1"/>
              <a:t>github</a:t>
            </a:r>
            <a:r>
              <a:rPr lang="en-US" altLang="en-US" sz="2200" b="1" dirty="0"/>
              <a:t> – fun to download packages and play around!</a:t>
            </a:r>
          </a:p>
          <a:p>
            <a:pPr lvl="2"/>
            <a:r>
              <a:rPr lang="en-US" altLang="en-US" sz="2200" b="1" dirty="0"/>
              <a:t>Or you can email a paper’s authors to ask for their code</a:t>
            </a:r>
          </a:p>
          <a:p>
            <a:pPr lvl="1"/>
            <a:r>
              <a:rPr lang="en-US" altLang="en-US" sz="2200" b="1" dirty="0"/>
              <a:t>Some</a:t>
            </a:r>
            <a:r>
              <a:rPr lang="en-US" altLang="en-US" sz="2200" b="1" dirty="0">
                <a:sym typeface="Symbol" panose="05050102010706020507" pitchFamily="18" charset="2"/>
              </a:rPr>
              <a:t> </a:t>
            </a:r>
            <a:r>
              <a:rPr lang="en-US" altLang="en-US" sz="2200" b="1" dirty="0">
                <a:sym typeface="Symbol" panose="05050102010706020507" pitchFamily="18" charset="2"/>
                <a:hlinkClick r:id="rId3"/>
              </a:rPr>
              <a:t>lists</a:t>
            </a:r>
            <a:r>
              <a:rPr lang="en-US" altLang="en-US" sz="2200" b="1" dirty="0">
                <a:sym typeface="Symbol" panose="05050102010706020507" pitchFamily="18" charset="2"/>
              </a:rPr>
              <a:t> of software, but no central site </a:t>
            </a:r>
            <a:r>
              <a:rPr lang="en-US" altLang="en-US" sz="2200" b="1" dirty="0">
                <a:sym typeface="Wingdings" panose="05000000000000000000" pitchFamily="2" charset="2"/>
              </a:rPr>
              <a:t></a:t>
            </a:r>
            <a:endParaRPr lang="en-US" altLang="en-US" sz="2200" b="1" dirty="0"/>
          </a:p>
          <a:p>
            <a:pPr lvl="2"/>
            <a:r>
              <a:rPr lang="en-US" altLang="en-US" sz="2200" b="1" dirty="0">
                <a:hlinkClick r:id="rId4"/>
              </a:rPr>
              <a:t>PapersWithCode.com</a:t>
            </a:r>
            <a:endParaRPr lang="en-US" altLang="en-US" sz="2200" b="1" dirty="0"/>
          </a:p>
          <a:p>
            <a:pPr lvl="2"/>
            <a:r>
              <a:rPr lang="en-US" altLang="en-US" sz="2200" b="1" dirty="0"/>
              <a:t>Search for “awesome NLP” for some lists</a:t>
            </a:r>
          </a:p>
          <a:p>
            <a:pPr lvl="1"/>
            <a:r>
              <a:rPr lang="en-US" altLang="en-US" sz="2200" b="1" dirty="0"/>
              <a:t>Toolkits and end-to-end pipelines for text analysis</a:t>
            </a:r>
          </a:p>
          <a:p>
            <a:pPr lvl="2"/>
            <a:r>
              <a:rPr lang="en-US" altLang="en-US" sz="2200" b="1" dirty="0">
                <a:sym typeface="Wingdings" panose="05000000000000000000" pitchFamily="2" charset="2"/>
                <a:hlinkClick r:id="rId5"/>
              </a:rPr>
              <a:t>Hugging Face</a:t>
            </a:r>
            <a:r>
              <a:rPr lang="en-US" altLang="en-US" sz="2200" b="1" dirty="0">
                <a:sym typeface="Wingdings" panose="05000000000000000000" pitchFamily="2" charset="2"/>
              </a:rPr>
              <a:t> – &gt; 20,000 models, &gt; 2,000 datasets</a:t>
            </a:r>
          </a:p>
          <a:p>
            <a:pPr lvl="3"/>
            <a:r>
              <a:rPr lang="en-US" altLang="en-US" sz="2200" b="1" dirty="0">
                <a:sym typeface="Wingdings" panose="05000000000000000000" pitchFamily="2" charset="2"/>
              </a:rPr>
              <a:t>Large pretrained models: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 install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  <a:hlinkClick r:id="rId6"/>
              </a:rPr>
              <a:t>transformers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en-US" sz="2200" b="1" dirty="0"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altLang="en-US" sz="2200" b="1" dirty="0">
                <a:cs typeface="Courier New" panose="02070309020205020404" pitchFamily="49" charset="0"/>
                <a:sym typeface="Wingdings" panose="05000000000000000000" pitchFamily="2" charset="2"/>
                <a:hlinkClick r:id="rId7"/>
              </a:rPr>
              <a:t>quick tour</a:t>
            </a:r>
            <a:r>
              <a:rPr lang="en-US" altLang="en-US" sz="2200" b="1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en-US" sz="2200" b="1" dirty="0">
                <a:cs typeface="Courier New" panose="02070309020205020404" pitchFamily="49" charset="0"/>
                <a:sym typeface="Wingdings" panose="05000000000000000000" pitchFamily="2" charset="2"/>
              </a:rPr>
              <a:t>Task-specific models: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 install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  <a:hlinkClick r:id="rId8"/>
              </a:rPr>
              <a:t>allennlp</a:t>
            </a:r>
            <a:r>
              <a:rPr lang="en-US" altLang="en-US" sz="2200" b="1" dirty="0">
                <a:cs typeface="Courier New" panose="02070309020205020404" pitchFamily="49" charset="0"/>
                <a:sym typeface="Wingdings" panose="05000000000000000000" pitchFamily="2" charset="2"/>
              </a:rPr>
              <a:t>, etc.</a:t>
            </a: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2"/>
            <a:r>
              <a:rPr lang="en-US" altLang="en-US" sz="2200" b="1" dirty="0">
                <a:hlinkClick r:id="rId9"/>
              </a:rPr>
              <a:t>Allen NLP</a:t>
            </a:r>
            <a:r>
              <a:rPr lang="en-US" altLang="en-US" sz="2200" b="1" dirty="0"/>
              <a:t> (Python), </a:t>
            </a:r>
            <a:r>
              <a:rPr lang="en-US" altLang="en-US" sz="2200" b="1" dirty="0">
                <a:hlinkClick r:id="rId10"/>
              </a:rPr>
              <a:t>Spacy</a:t>
            </a:r>
            <a:r>
              <a:rPr lang="en-US" altLang="en-US" sz="2200" b="1" dirty="0"/>
              <a:t> (</a:t>
            </a:r>
            <a:r>
              <a:rPr lang="en-US" altLang="en-US" sz="2200" b="1" dirty="0" err="1"/>
              <a:t>Cython</a:t>
            </a:r>
            <a:r>
              <a:rPr lang="en-US" altLang="en-US" sz="2200" b="1" dirty="0"/>
              <a:t>), </a:t>
            </a:r>
            <a:r>
              <a:rPr lang="en-US" altLang="en-US" sz="2200" b="1" dirty="0" err="1">
                <a:hlinkClick r:id="rId11"/>
              </a:rPr>
              <a:t>UDPipe</a:t>
            </a:r>
            <a:r>
              <a:rPr lang="en-US" altLang="en-US" sz="2200" b="1" dirty="0"/>
              <a:t> (C++),</a:t>
            </a:r>
            <a:br>
              <a:rPr lang="en-US" altLang="en-US" sz="2200" b="1" dirty="0"/>
            </a:br>
            <a:r>
              <a:rPr lang="en-US" altLang="en-US" sz="2200" b="1" dirty="0">
                <a:hlinkClick r:id="rId12"/>
              </a:rPr>
              <a:t>Stanza</a:t>
            </a:r>
            <a:r>
              <a:rPr lang="en-US" altLang="en-US" sz="2200" b="1" dirty="0"/>
              <a:t> (Python), </a:t>
            </a:r>
            <a:r>
              <a:rPr lang="en-US" altLang="en-US" sz="2200" b="1" dirty="0" err="1">
                <a:hlinkClick r:id="rId13"/>
              </a:rPr>
              <a:t>CoreNLP</a:t>
            </a:r>
            <a:r>
              <a:rPr lang="en-US" altLang="en-US" sz="2200" b="1" dirty="0"/>
              <a:t> (Java), </a:t>
            </a:r>
            <a:r>
              <a:rPr lang="en-US" altLang="en-US" sz="2200" b="1" dirty="0">
                <a:hlinkClick r:id="rId14"/>
              </a:rPr>
              <a:t>NLTK</a:t>
            </a:r>
            <a:r>
              <a:rPr lang="en-US" altLang="en-US" sz="2200" b="1" dirty="0"/>
              <a:t> (Python)</a:t>
            </a:r>
          </a:p>
          <a:p>
            <a:pPr lvl="2"/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6AA218-06EF-D062-D4DB-4DA84D502F67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1E1D918-E1F6-5E3A-C723-CAC6210BE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1688" y="381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025EE1A0-6492-953F-B823-09789E98D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947737"/>
            <a:ext cx="8305800" cy="4572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Software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To find good or popular tools: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Identify current papers, ask around, search the web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Trying to identify the best tool for your job: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Produces appropriate, sufficiently detailed output?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Accurate?  (on the measure you care about)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Robust?  (accurate on your data, not just theirs)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Fast?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Easy and flexible to use?  Nice file formats, command line options, visualization?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Trainable for new data and languages?  How slow is training?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Open-source and easy to extend?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9DBF7-6053-FE07-33FE-E2982CC0F9EA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D66E226-F918-1DBD-A06A-3D6BABF6E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838" y="1397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23F516C3-5A23-17F8-5142-441A4897A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1150" y="1047749"/>
            <a:ext cx="8534400" cy="5167313"/>
          </a:xfrm>
        </p:spPr>
        <p:txBody>
          <a:bodyPr>
            <a:no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Datasets</a:t>
            </a:r>
            <a:endParaRPr lang="en-US" altLang="en-US" sz="2000" b="1" dirty="0"/>
          </a:p>
          <a:p>
            <a:pPr lvl="1"/>
            <a:r>
              <a:rPr lang="en-US" altLang="en-US" sz="2000" b="1" dirty="0"/>
              <a:t>Raw text or speech corpora</a:t>
            </a:r>
          </a:p>
          <a:p>
            <a:pPr lvl="2"/>
            <a:r>
              <a:rPr lang="en-US" altLang="en-US" b="1" dirty="0"/>
              <a:t>Or just their </a:t>
            </a:r>
            <a:r>
              <a:rPr lang="en-US" altLang="en-US" b="1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n-gram counts</a:t>
            </a:r>
            <a:r>
              <a:rPr lang="en-US" altLang="en-US" b="1" dirty="0"/>
              <a:t>, for super-big corpora</a:t>
            </a:r>
          </a:p>
          <a:p>
            <a:pPr lvl="2"/>
            <a:r>
              <a:rPr lang="en-US" altLang="en-US" b="1" dirty="0"/>
              <a:t>Various languages and genres</a:t>
            </a:r>
          </a:p>
          <a:p>
            <a:pPr lvl="2"/>
            <a:r>
              <a:rPr lang="en-US" altLang="en-US" b="1" dirty="0"/>
              <a:t>Usually there’s some metadata (each document’s date, author, etc.)</a:t>
            </a:r>
          </a:p>
          <a:p>
            <a:pPr lvl="2"/>
            <a:r>
              <a:rPr lang="en-US" altLang="en-US" b="1" dirty="0"/>
              <a:t>Sometimes </a:t>
            </a:r>
            <a:r>
              <a:rPr lang="en-US" altLang="en-US" b="1" dirty="0">
                <a:sym typeface="Symbol" panose="05050102010706020507" pitchFamily="18" charset="2"/>
              </a:rPr>
              <a:t> </a:t>
            </a:r>
            <a:r>
              <a:rPr lang="en-US" altLang="en-US" b="1" dirty="0"/>
              <a:t>licensing restrictions (proprietary or copyright data)</a:t>
            </a:r>
          </a:p>
          <a:p>
            <a:pPr lvl="1"/>
            <a:r>
              <a:rPr lang="en-US" altLang="en-US" sz="2000" b="1" dirty="0"/>
              <a:t>Text or speech with manual or automatic annotations</a:t>
            </a:r>
          </a:p>
          <a:p>
            <a:pPr lvl="2"/>
            <a:r>
              <a:rPr lang="en-US" altLang="en-US" b="1" dirty="0"/>
              <a:t>What kind of annotations?  That’s the rest of this lecture …</a:t>
            </a:r>
          </a:p>
          <a:p>
            <a:pPr lvl="2"/>
            <a:r>
              <a:rPr lang="en-US" altLang="en-US" b="1" dirty="0"/>
              <a:t>May include translations into other languages</a:t>
            </a:r>
          </a:p>
          <a:p>
            <a:pPr lvl="1"/>
            <a:r>
              <a:rPr lang="en-US" altLang="en-US" sz="2000" b="1" dirty="0"/>
              <a:t>Words and their relationships</a:t>
            </a:r>
          </a:p>
          <a:p>
            <a:pPr lvl="2"/>
            <a:r>
              <a:rPr lang="en-US" altLang="en-US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phonological</a:t>
            </a:r>
            <a:r>
              <a:rPr lang="en-US" altLang="en-US" b="1" dirty="0">
                <a:solidFill>
                  <a:srgbClr val="7030A0"/>
                </a:solidFill>
              </a:rPr>
              <a:t>, </a:t>
            </a:r>
            <a:r>
              <a:rPr lang="en-US" altLang="en-US" b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morphological</a:t>
            </a:r>
            <a:r>
              <a:rPr lang="en-US" altLang="en-US" b="1" dirty="0">
                <a:solidFill>
                  <a:srgbClr val="7030A0"/>
                </a:solidFill>
              </a:rPr>
              <a:t>, </a:t>
            </a:r>
            <a:r>
              <a:rPr lang="en-US" altLang="en-US" b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en-US" altLang="en-US" b="1" dirty="0">
                <a:solidFill>
                  <a:srgbClr val="7030A0"/>
                </a:solidFill>
              </a:rPr>
              <a:t>, </a:t>
            </a:r>
            <a:r>
              <a:rPr lang="en-US" altLang="en-US" b="1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translational</a:t>
            </a:r>
            <a:r>
              <a:rPr lang="en-US" altLang="en-US" b="1" dirty="0"/>
              <a:t>, evolutionary</a:t>
            </a:r>
          </a:p>
          <a:p>
            <a:pPr lvl="1"/>
            <a:r>
              <a:rPr lang="en-US" altLang="en-US" sz="2000" b="1" dirty="0">
                <a:hlinkClick r:id="rId8"/>
              </a:rPr>
              <a:t>Grammars</a:t>
            </a:r>
            <a:endParaRPr lang="en-US" altLang="en-US" sz="2000" b="1" dirty="0"/>
          </a:p>
          <a:p>
            <a:pPr lvl="1"/>
            <a:r>
              <a:rPr lang="en-US" altLang="en-US" sz="2000" b="1" dirty="0">
                <a:solidFill>
                  <a:srgbClr val="7030A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Atlas of Linguistic Structures</a:t>
            </a:r>
            <a:endParaRPr lang="en-US" altLang="en-US" sz="2000" b="1" dirty="0">
              <a:solidFill>
                <a:srgbClr val="7030A0"/>
              </a:solidFill>
            </a:endParaRPr>
          </a:p>
          <a:p>
            <a:pPr lvl="1"/>
            <a:r>
              <a:rPr lang="en-US" altLang="en-US" sz="2000" b="1" dirty="0"/>
              <a:t>Parameters of statistical models (e.g., grammar weights)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C349C-5829-5638-0912-36E028FC1142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85F030B-41C1-607D-DBC6-FB204950D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1662" y="111125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1D665360-AFD5-CB53-8066-DABF63FF3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09700" y="1114425"/>
            <a:ext cx="8534400" cy="4953000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Datasets</a:t>
            </a:r>
            <a:endParaRPr lang="en-US" altLang="en-US" b="1" dirty="0"/>
          </a:p>
          <a:p>
            <a:pPr lvl="1"/>
            <a:r>
              <a:rPr lang="en-US" altLang="en-US" sz="2000" b="1" dirty="0"/>
              <a:t>Read papers to find out what datasets others are using</a:t>
            </a:r>
            <a:endParaRPr lang="en-US" altLang="en-US" sz="1600" b="1" i="1" dirty="0"/>
          </a:p>
          <a:p>
            <a:pPr lvl="2"/>
            <a:r>
              <a:rPr lang="en-US" altLang="en-US" sz="1800" b="1" dirty="0">
                <a:hlinkClick r:id="rId3"/>
              </a:rPr>
              <a:t>Linguistic Data Consortium</a:t>
            </a:r>
            <a:r>
              <a:rPr lang="en-US" altLang="en-US" sz="1800" b="1" dirty="0"/>
              <a:t> (searchable) hosts many large datasets</a:t>
            </a:r>
          </a:p>
          <a:p>
            <a:pPr lvl="2"/>
            <a:r>
              <a:rPr lang="en-US" altLang="en-US" sz="1800" b="1" dirty="0"/>
              <a:t>Many projects and competitions post data on their websites</a:t>
            </a:r>
          </a:p>
          <a:p>
            <a:pPr lvl="2"/>
            <a:r>
              <a:rPr lang="en-US" altLang="en-US" sz="1800" b="1" dirty="0"/>
              <a:t>But sometimes you have to email the author for a copy</a:t>
            </a:r>
          </a:p>
          <a:p>
            <a:pPr lvl="1"/>
            <a:r>
              <a:rPr lang="en-US" altLang="en-US" sz="2000" b="1" dirty="0">
                <a:hlinkClick r:id="rId4"/>
              </a:rPr>
              <a:t>CORPORA mailing list</a:t>
            </a:r>
            <a:r>
              <a:rPr lang="en-US" altLang="en-US" sz="2000" b="1" dirty="0"/>
              <a:t> is also good place to ask around</a:t>
            </a:r>
          </a:p>
          <a:p>
            <a:pPr lvl="1"/>
            <a:r>
              <a:rPr lang="en-US" altLang="en-US" sz="2000" b="1" dirty="0">
                <a:hlinkClick r:id="rId5"/>
              </a:rPr>
              <a:t>LREC Conference</a:t>
            </a:r>
            <a:r>
              <a:rPr lang="en-US" altLang="en-US" sz="2000" b="1" dirty="0"/>
              <a:t> publishes papers about new datasets &amp; metrics</a:t>
            </a:r>
          </a:p>
          <a:p>
            <a:pPr lvl="1"/>
            <a:r>
              <a:rPr lang="en-US" altLang="en-US" sz="2000" b="1" dirty="0"/>
              <a:t>Pay humans to annotate your data</a:t>
            </a:r>
          </a:p>
          <a:p>
            <a:pPr lvl="2"/>
            <a:r>
              <a:rPr lang="en-US" altLang="en-US" sz="1800" b="1" dirty="0"/>
              <a:t>Or to correct the annotations produced by your initial system</a:t>
            </a:r>
          </a:p>
          <a:p>
            <a:pPr lvl="2"/>
            <a:r>
              <a:rPr lang="en-US" altLang="en-US" sz="1800" b="1" dirty="0">
                <a:solidFill>
                  <a:srgbClr val="3399FF"/>
                </a:solidFill>
              </a:rPr>
              <a:t>Old task, new domain: </a:t>
            </a:r>
            <a:r>
              <a:rPr lang="en-US" altLang="en-US" sz="1800" b="1" dirty="0"/>
              <a:t>Annotate parses etc. on </a:t>
            </a:r>
            <a:r>
              <a:rPr lang="en-US" altLang="en-US" sz="1800" b="1" i="1" dirty="0"/>
              <a:t>your</a:t>
            </a:r>
            <a:r>
              <a:rPr lang="en-US" altLang="en-US" sz="1800" b="1" dirty="0"/>
              <a:t> kind of data</a:t>
            </a:r>
          </a:p>
          <a:p>
            <a:pPr lvl="2"/>
            <a:r>
              <a:rPr lang="en-US" altLang="en-US" sz="1800" b="1" dirty="0">
                <a:solidFill>
                  <a:srgbClr val="3399FF"/>
                </a:solidFill>
              </a:rPr>
              <a:t>New task:</a:t>
            </a:r>
            <a:r>
              <a:rPr lang="en-US" altLang="en-US" sz="1800" b="1" dirty="0"/>
              <a:t> Annotate something new that you want your system to find</a:t>
            </a:r>
          </a:p>
          <a:p>
            <a:pPr lvl="2"/>
            <a:r>
              <a:rPr lang="en-US" altLang="en-US" sz="1800" b="1" dirty="0">
                <a:solidFill>
                  <a:srgbClr val="3399FF"/>
                </a:solidFill>
              </a:rPr>
              <a:t>Auxiliary task: </a:t>
            </a:r>
            <a:r>
              <a:rPr lang="en-US" altLang="en-US" sz="1800" b="1" dirty="0"/>
              <a:t>Annotate something new that your system may benefit from finding (e.g., annotate subjunctive mood to improve translation)</a:t>
            </a:r>
          </a:p>
          <a:p>
            <a:pPr lvl="1"/>
            <a:r>
              <a:rPr lang="en-US" altLang="en-US" sz="2000" b="1" dirty="0"/>
              <a:t>Can you make annotation so much </a:t>
            </a:r>
            <a:r>
              <a:rPr lang="en-US" altLang="en-US" sz="2000" b="1" dirty="0">
                <a:hlinkClick r:id="rId6"/>
              </a:rPr>
              <a:t>fun</a:t>
            </a:r>
            <a:r>
              <a:rPr lang="en-US" altLang="en-US" sz="2000" b="1" dirty="0"/>
              <a:t> or so </a:t>
            </a:r>
            <a:r>
              <a:rPr lang="en-US" altLang="en-US" sz="2000" b="1" dirty="0">
                <a:hlinkClick r:id="rId7"/>
              </a:rPr>
              <a:t>worthwhile</a:t>
            </a:r>
            <a:br>
              <a:rPr lang="en-US" altLang="en-US" sz="2000" b="1" dirty="0"/>
            </a:br>
            <a:r>
              <a:rPr lang="en-US" altLang="en-US" sz="2000" b="1" dirty="0"/>
              <a:t>that they’ll do it for free?</a:t>
            </a:r>
          </a:p>
          <a:p>
            <a:pPr lvl="2"/>
            <a:endParaRPr lang="en-US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CB6C4-9842-D01F-9F4C-F90215489F32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84EFEBB1-A1E5-355F-32CE-B446AE536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3954" y="1233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111A7-3DD7-CBF3-087C-5D31E05EE9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3954" y="1214438"/>
            <a:ext cx="10515600" cy="4574280"/>
          </a:xfrm>
        </p:spPr>
        <p:txBody>
          <a:bodyPr/>
          <a:lstStyle/>
          <a:p>
            <a:r>
              <a:rPr lang="en-US" altLang="en-US" b="1" dirty="0"/>
              <a:t>E.g., </a:t>
            </a:r>
            <a:r>
              <a:rPr lang="en-US" altLang="en-US" b="1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Mechanical Turk</a:t>
            </a:r>
            <a:endParaRPr lang="en-US" altLang="en-US" b="1" dirty="0">
              <a:solidFill>
                <a:srgbClr val="7030A0"/>
              </a:solidFill>
            </a:endParaRPr>
          </a:p>
          <a:p>
            <a:pPr lvl="1"/>
            <a:r>
              <a:rPr lang="en-US" altLang="en-US" b="1" dirty="0"/>
              <a:t>Pay humans small amounts of money to do “Human Intelligence Tasks” (HITs)</a:t>
            </a:r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pPr lvl="1"/>
            <a:endParaRPr lang="en-US" altLang="en-US" b="1" dirty="0"/>
          </a:p>
          <a:p>
            <a:pPr lvl="1"/>
            <a:r>
              <a:rPr lang="en-US" altLang="en-US" b="1" dirty="0"/>
              <a:t>If you post it, they will come … </a:t>
            </a:r>
          </a:p>
          <a:p>
            <a:pPr lvl="1"/>
            <a:r>
              <a:rPr lang="en-US" altLang="en-US" b="1" dirty="0"/>
              <a:t>… although they’ll go away again if other people’s tasks are more pleasant / better paid</a:t>
            </a:r>
          </a:p>
        </p:txBody>
      </p:sp>
      <p:pic>
        <p:nvPicPr>
          <p:cNvPr id="281602" name="Picture 2">
            <a:extLst>
              <a:ext uri="{FF2B5EF4-FFF2-40B4-BE49-F238E27FC236}">
                <a16:creationId xmlns:a16="http://schemas.microsoft.com/office/drawing/2014/main" id="{1A65ABA1-3602-1B90-BB4C-89C74B82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97" y="2347018"/>
            <a:ext cx="5511800" cy="12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E366C5-7B20-4F4D-49B0-C8A38C9A5180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A8846C6-6E50-6E84-995F-BF0E51911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5975" y="125412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5AA58963-F17F-978A-B7DE-C45072E21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09712" y="1023937"/>
            <a:ext cx="8686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Standard data formats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Often just simple </a:t>
            </a:r>
            <a:r>
              <a:rPr lang="en-US" altLang="en-US" b="1" i="1" dirty="0"/>
              <a:t>ad hoc</a:t>
            </a:r>
            <a:r>
              <a:rPr lang="en-US" altLang="en-US" b="1" dirty="0"/>
              <a:t> text-file formats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Documented in a README; easily read with scripts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Some standards: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solidFill>
                  <a:srgbClr val="3399FF"/>
                </a:solidFill>
                <a:hlinkClick r:id="rId3"/>
              </a:rPr>
              <a:t>Unicode</a:t>
            </a:r>
            <a:r>
              <a:rPr lang="en-US" altLang="en-US" b="1" dirty="0"/>
              <a:t> – strings in any language (see </a:t>
            </a:r>
            <a:r>
              <a:rPr lang="en-US" altLang="en-US" b="1" dirty="0">
                <a:hlinkClick r:id="rId4"/>
              </a:rPr>
              <a:t>ICU</a:t>
            </a:r>
            <a:r>
              <a:rPr lang="en-US" altLang="en-US" b="1" dirty="0"/>
              <a:t> toolkit)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PCM (.wav, .</a:t>
            </a:r>
            <a:r>
              <a:rPr lang="en-US" altLang="en-US" b="1" dirty="0" err="1"/>
              <a:t>aiff</a:t>
            </a:r>
            <a:r>
              <a:rPr lang="en-US" altLang="en-US" b="1" dirty="0"/>
              <a:t>) – uncompressed audio</a:t>
            </a:r>
          </a:p>
          <a:p>
            <a:pPr lvl="3">
              <a:lnSpc>
                <a:spcPct val="90000"/>
              </a:lnSpc>
            </a:pPr>
            <a:r>
              <a:rPr lang="en-US" altLang="en-US" sz="1600" b="1" dirty="0"/>
              <a:t>BWF and AUP extend w/metadata; also many compressed formats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hlinkClick r:id="rId5"/>
              </a:rPr>
              <a:t>XML</a:t>
            </a:r>
            <a:r>
              <a:rPr lang="en-US" altLang="en-US" b="1" dirty="0"/>
              <a:t> – documents with embedded annotations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solidFill>
                  <a:srgbClr val="3399FF"/>
                </a:solidFill>
                <a:hlinkClick r:id="rId6"/>
              </a:rPr>
              <a:t>Text Encoding Initiative</a:t>
            </a:r>
            <a:r>
              <a:rPr lang="en-US" altLang="en-US" b="1" dirty="0"/>
              <a:t> – faithful digital representations of printed text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hlinkClick r:id="rId7"/>
              </a:rPr>
              <a:t>Protocol Buffers</a:t>
            </a:r>
            <a:r>
              <a:rPr lang="en-US" altLang="en-US" b="1" dirty="0"/>
              <a:t>, </a:t>
            </a:r>
            <a:r>
              <a:rPr lang="en-US" altLang="en-US" b="1" dirty="0">
                <a:hlinkClick r:id="rId8"/>
              </a:rPr>
              <a:t>JSON</a:t>
            </a:r>
            <a:r>
              <a:rPr lang="en-US" altLang="en-US" b="1" dirty="0"/>
              <a:t> – structured data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solidFill>
                  <a:srgbClr val="3399FF"/>
                </a:solidFill>
                <a:hlinkClick r:id="rId9"/>
              </a:rPr>
              <a:t>UIMA</a:t>
            </a:r>
            <a:r>
              <a:rPr lang="en-US" altLang="en-US" b="1" dirty="0"/>
              <a:t> – “unstructured information management”; Watson uses it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Standoff markup: raw text in one file, annotations in other files (“</a:t>
            </a:r>
            <a:r>
              <a:rPr lang="en-US" altLang="en-US" b="1" dirty="0">
                <a:sym typeface="Symbol" panose="05050102010706020507" pitchFamily="18" charset="2"/>
              </a:rPr>
              <a:t> noun phrase from byte 378—392”)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Annotations can be independently contributed &amp; distributed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9B01C-FEAE-B719-D72C-1F1795B42505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224F10C-E6F5-72A6-54F7-C6648D94FE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73113" y="1905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D63515AB-4446-113B-9898-4FAEED86E1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66850" y="1238250"/>
            <a:ext cx="8534400" cy="4991100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Survey articles</a:t>
            </a:r>
          </a:p>
          <a:p>
            <a:pPr lvl="1"/>
            <a:r>
              <a:rPr lang="en-US" altLang="en-US" b="1" dirty="0"/>
              <a:t>May help you get oriented in a new area </a:t>
            </a:r>
          </a:p>
          <a:p>
            <a:pPr lvl="1"/>
            <a:r>
              <a:rPr lang="en-US" altLang="en-US" b="1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Synthesis Lectures on Human Language Technologies</a:t>
            </a:r>
            <a:endParaRPr lang="en-US" altLang="en-US" b="1" dirty="0">
              <a:solidFill>
                <a:srgbClr val="7030A0"/>
              </a:solidFill>
            </a:endParaRPr>
          </a:p>
          <a:p>
            <a:pPr lvl="1"/>
            <a:r>
              <a:rPr lang="en-US" altLang="en-US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Oxford Handbook of Computational Linguistics</a:t>
            </a:r>
            <a:r>
              <a:rPr lang="en-US" altLang="en-US" b="1" dirty="0">
                <a:solidFill>
                  <a:srgbClr val="7030A0"/>
                </a:solidFill>
              </a:rPr>
              <a:t> </a:t>
            </a:r>
            <a:r>
              <a:rPr lang="en-US" altLang="en-US" b="1" dirty="0"/>
              <a:t>(2014)</a:t>
            </a:r>
          </a:p>
          <a:p>
            <a:pPr lvl="1"/>
            <a:r>
              <a:rPr lang="en-US" altLang="en-US" b="1" dirty="0">
                <a:hlinkClick r:id="rId5"/>
              </a:rPr>
              <a:t>Foundations &amp; Trends in Machine Learning</a:t>
            </a:r>
            <a:endParaRPr lang="en-US" altLang="en-US" b="1" dirty="0"/>
          </a:p>
          <a:p>
            <a:pPr lvl="1"/>
            <a:r>
              <a:rPr lang="en-US" altLang="en-US" b="1" dirty="0"/>
              <a:t>Survey articles in journals – </a:t>
            </a:r>
            <a:r>
              <a:rPr lang="en-US" altLang="en-US" b="1" dirty="0">
                <a:hlinkClick r:id="rId6"/>
              </a:rPr>
              <a:t>JAIR</a:t>
            </a:r>
            <a:r>
              <a:rPr lang="en-US" altLang="en-US" b="1" dirty="0"/>
              <a:t>, </a:t>
            </a:r>
            <a:r>
              <a:rPr lang="en-US" altLang="en-US" b="1" dirty="0">
                <a:hlinkClick r:id="rId7"/>
              </a:rPr>
              <a:t>CL</a:t>
            </a:r>
            <a:r>
              <a:rPr lang="en-US" altLang="en-US" b="1" dirty="0"/>
              <a:t>, </a:t>
            </a:r>
            <a:r>
              <a:rPr lang="en-US" altLang="en-US" b="1" dirty="0">
                <a:hlinkClick r:id="rId8"/>
              </a:rPr>
              <a:t>JMLR</a:t>
            </a:r>
            <a:endParaRPr lang="en-US" altLang="en-US" b="1" dirty="0"/>
          </a:p>
          <a:p>
            <a:pPr lvl="1"/>
            <a:r>
              <a:rPr lang="en-US" altLang="en-US" b="1" dirty="0">
                <a:solidFill>
                  <a:srgbClr val="7030A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ACM Computing Surveys</a:t>
            </a:r>
            <a:r>
              <a:rPr lang="en-US" altLang="en-US" b="1" dirty="0"/>
              <a:t>?</a:t>
            </a:r>
          </a:p>
          <a:p>
            <a:pPr lvl="1"/>
            <a:r>
              <a:rPr lang="en-US" altLang="en-US" b="1" dirty="0"/>
              <a:t>Search online for tutorial papers and survey papers</a:t>
            </a:r>
          </a:p>
          <a:p>
            <a:pPr lvl="1"/>
            <a:r>
              <a:rPr lang="en-US" altLang="en-US" b="1" dirty="0"/>
              <a:t>Slides from tutorials at conferences</a:t>
            </a:r>
          </a:p>
          <a:p>
            <a:pPr lvl="1"/>
            <a:r>
              <a:rPr lang="en-US" altLang="en-US" b="1" dirty="0"/>
              <a:t>Textbooks</a:t>
            </a:r>
          </a:p>
          <a:p>
            <a:pPr lvl="1"/>
            <a:r>
              <a:rPr lang="en-US" altLang="en-US" b="1" dirty="0"/>
              <a:t>Dissertation literature review chapters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15C51-798E-7890-88C7-E05FA812FBA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-1" y="-1"/>
            <a:ext cx="6547103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0" y="3603171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4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3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304179" y="2476194"/>
            <a:ext cx="710256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(NLP)</a:t>
            </a:r>
            <a:endParaRPr lang="id-ID" sz="4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51869-BB3E-46DB-B00D-F7450FFB47CD}"/>
              </a:ext>
            </a:extLst>
          </p:cNvPr>
          <p:cNvSpPr txBox="1"/>
          <p:nvPr/>
        </p:nvSpPr>
        <p:spPr>
          <a:xfrm>
            <a:off x="4294038" y="3829434"/>
            <a:ext cx="2369578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Lecture 02 –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6674521" y="5725511"/>
            <a:ext cx="4859630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Dr. Jawad Shafi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51869-BB3E-46DB-B00D-F7450FFB47CD}"/>
              </a:ext>
            </a:extLst>
          </p:cNvPr>
          <p:cNvSpPr txBox="1"/>
          <p:nvPr/>
        </p:nvSpPr>
        <p:spPr>
          <a:xfrm>
            <a:off x="6886900" y="3829434"/>
            <a:ext cx="527768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latin typeface="Segoe UI" panose="020B0502040204020203" pitchFamily="34" charset="0"/>
                <a:cs typeface="Segoe UI" panose="020B0502040204020203" pitchFamily="34" charset="0"/>
              </a:rPr>
              <a:t>Text Pre-processing </a:t>
            </a:r>
            <a:endParaRPr lang="en-US" sz="30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4298801" y="5663956"/>
            <a:ext cx="224906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Instructor:</a:t>
            </a:r>
            <a:endParaRPr lang="en-US" sz="28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64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  <p:bldP spid="13" grpId="0"/>
      <p:bldP spid="20" grpId="0"/>
      <p:bldP spid="22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4988F79-D064-D8F5-BC39-6A9CF5031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446884"/>
            <a:ext cx="5448300" cy="1044574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Write A Typical Paper</a:t>
            </a:r>
          </a:p>
        </p:txBody>
      </p:sp>
      <p:sp>
        <p:nvSpPr>
          <p:cNvPr id="756739" name="Rectangle 3">
            <a:extLst>
              <a:ext uri="{FF2B5EF4-FFF2-40B4-BE49-F238E27FC236}">
                <a16:creationId xmlns:a16="http://schemas.microsoft.com/office/drawing/2014/main" id="{482C462E-20F5-2F52-95EE-F2916B45A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4" y="1458116"/>
            <a:ext cx="8686800" cy="4953000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Need some of these ingredients:</a:t>
            </a:r>
          </a:p>
          <a:p>
            <a:pPr lvl="1"/>
            <a:r>
              <a:rPr lang="en-US" altLang="en-US" b="1" dirty="0"/>
              <a:t>A domain of inquiry</a:t>
            </a:r>
            <a:endParaRPr lang="en-US" altLang="en-US" b="1" dirty="0">
              <a:solidFill>
                <a:srgbClr val="3399FF"/>
              </a:solidFill>
              <a:latin typeface="Comic Sans MS" panose="030F0702030302020204" pitchFamily="66" charset="0"/>
            </a:endParaRPr>
          </a:p>
          <a:p>
            <a:pPr lvl="1"/>
            <a:r>
              <a:rPr lang="en-US" altLang="en-US" b="1" dirty="0"/>
              <a:t>A task</a:t>
            </a:r>
          </a:p>
          <a:p>
            <a:pPr lvl="1"/>
            <a:r>
              <a:rPr lang="en-US" altLang="en-US" b="1" dirty="0"/>
              <a:t>Resources</a:t>
            </a:r>
          </a:p>
          <a:p>
            <a:pPr lvl="1"/>
            <a:r>
              <a:rPr lang="en-US" altLang="en-US" b="1" dirty="0"/>
              <a:t>A method for training &amp; testing</a:t>
            </a:r>
          </a:p>
          <a:p>
            <a:pPr lvl="1"/>
            <a:r>
              <a:rPr lang="en-US" altLang="en-US" b="1" dirty="0"/>
              <a:t>An algorithm</a:t>
            </a:r>
          </a:p>
          <a:p>
            <a:pPr lvl="1"/>
            <a:r>
              <a:rPr lang="en-US" altLang="en-US" b="1" dirty="0"/>
              <a:t>Analysis of results</a:t>
            </a:r>
            <a:endParaRPr lang="en-US" altLang="en-US" b="1" dirty="0">
              <a:solidFill>
                <a:srgbClr val="3399FF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en-US" sz="2400" b="1" dirty="0">
              <a:solidFill>
                <a:srgbClr val="3399FF"/>
              </a:solidFill>
              <a:latin typeface="Comic Sans MS" panose="030F0702030302020204" pitchFamily="66" charset="0"/>
            </a:endParaRPr>
          </a:p>
          <a:p>
            <a:r>
              <a:rPr lang="en-US" altLang="en-US" sz="2400" b="1" dirty="0">
                <a:solidFill>
                  <a:schemeClr val="folHlink"/>
                </a:solidFill>
                <a:latin typeface="Comic Sans MS" panose="030F0702030302020204" pitchFamily="66" charset="0"/>
              </a:rPr>
              <a:t>There are other kinds of papers too: theoretical papers on formal grammars and their properties, new error metrics, new tasks or resources, etc.</a:t>
            </a:r>
          </a:p>
        </p:txBody>
      </p:sp>
      <p:sp>
        <p:nvSpPr>
          <p:cNvPr id="756741" name="Rectangle 5">
            <a:extLst>
              <a:ext uri="{FF2B5EF4-FFF2-40B4-BE49-F238E27FC236}">
                <a16:creationId xmlns:a16="http://schemas.microsoft.com/office/drawing/2014/main" id="{0C9B76BA-4B91-3E9A-3400-659425925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544" y="1822053"/>
            <a:ext cx="417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Scientific or engineering question</a:t>
            </a:r>
          </a:p>
        </p:txBody>
      </p:sp>
      <p:sp>
        <p:nvSpPr>
          <p:cNvPr id="756743" name="Rectangle 7">
            <a:extLst>
              <a:ext uri="{FF2B5EF4-FFF2-40B4-BE49-F238E27FC236}">
                <a16:creationId xmlns:a16="http://schemas.microsoft.com/office/drawing/2014/main" id="{1BFC3493-0DEC-A604-DBAB-F072FC3B9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544" y="2213967"/>
            <a:ext cx="64008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Input &amp; output representations, evaluation metrics*</a:t>
            </a:r>
            <a:b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</a:br>
            <a:endParaRPr lang="en-US" altLang="en-US" sz="2000" dirty="0">
              <a:solidFill>
                <a:srgbClr val="339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56745" name="Rectangle 9">
            <a:extLst>
              <a:ext uri="{FF2B5EF4-FFF2-40B4-BE49-F238E27FC236}">
                <a16:creationId xmlns:a16="http://schemas.microsoft.com/office/drawing/2014/main" id="{2BAD18D2-C56D-8883-70FF-E964C1459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544" y="2610643"/>
            <a:ext cx="447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Corpora, annotations, dictionaries, …</a:t>
            </a:r>
          </a:p>
        </p:txBody>
      </p:sp>
      <p:sp>
        <p:nvSpPr>
          <p:cNvPr id="756747" name="Rectangle 11">
            <a:extLst>
              <a:ext uri="{FF2B5EF4-FFF2-40B4-BE49-F238E27FC236}">
                <a16:creationId xmlns:a16="http://schemas.microsoft.com/office/drawing/2014/main" id="{EE130FD7-6B49-D736-E17A-115B434E7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042641"/>
            <a:ext cx="2874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Derived from a model?</a:t>
            </a:r>
          </a:p>
        </p:txBody>
      </p:sp>
      <p:sp>
        <p:nvSpPr>
          <p:cNvPr id="756749" name="Rectangle 13">
            <a:extLst>
              <a:ext uri="{FF2B5EF4-FFF2-40B4-BE49-F238E27FC236}">
                <a16:creationId xmlns:a16="http://schemas.microsoft.com/office/drawing/2014/main" id="{DCB59A62-1B08-87C4-2FD1-5EE6979AD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890" y="3429990"/>
            <a:ext cx="50895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Comparison to baselines &amp; other systems,</a:t>
            </a:r>
            <a:b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</a:b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significance testing, learning curves, </a:t>
            </a:r>
            <a:b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</a:br>
            <a:r>
              <a:rPr lang="en-US" altLang="en-US" sz="2000" dirty="0">
                <a:solidFill>
                  <a:srgbClr val="3399FF"/>
                </a:solidFill>
                <a:latin typeface="Comic Sans MS" panose="030F0702030302020204" pitchFamily="66" charset="0"/>
              </a:rPr>
              <a:t>ablation analysis, error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AF1D0-6D4C-1901-20EC-5750A2CEA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414" y="1"/>
            <a:ext cx="65293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*Evaluation is harder for unsupervised learning or</a:t>
            </a:r>
            <a:br>
              <a:rPr kumimoji="0" lang="en-US" alt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</a:br>
            <a:r>
              <a:rPr kumimoji="0" lang="en-US" altLang="en-US" sz="1800" dirty="0">
                <a:solidFill>
                  <a:srgbClr val="7030A0"/>
                </a:solidFill>
                <a:latin typeface="Comic Sans MS" panose="030F0702030302020204" pitchFamily="66" charset="0"/>
              </a:rPr>
              <a:t>text generation.  There’s not a single right answer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FEF82-283A-26A8-68D8-6675963D305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/>
      <p:bldP spid="756743" grpId="0"/>
      <p:bldP spid="756745" grpId="0"/>
      <p:bldP spid="756747" grpId="0"/>
      <p:bldP spid="75674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Why NLP is Hard?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92600" y="786874"/>
            <a:ext cx="3779425" cy="740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D1F13F-1F0F-4D3A-865D-E5AD3AF8B8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4" y="1049186"/>
            <a:ext cx="514350" cy="5251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992600" y="2546618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Definition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38D003-E826-4B56-8EA4-A9E36686F44D}"/>
              </a:ext>
            </a:extLst>
          </p:cNvPr>
          <p:cNvSpPr txBox="1"/>
          <p:nvPr/>
        </p:nvSpPr>
        <p:spPr>
          <a:xfrm>
            <a:off x="1033852" y="4529112"/>
            <a:ext cx="18254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Outcome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8BD5DD-9431-322B-F586-08818F795BD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346DB444-C3E5-7FF4-6280-50578A1D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8762" y="1396330"/>
            <a:ext cx="8475663" cy="3886200"/>
          </a:xfrm>
        </p:spPr>
      </p:pic>
    </p:spTree>
    <p:extLst>
      <p:ext uri="{BB962C8B-B14F-4D97-AF65-F5344CB8AC3E}">
        <p14:creationId xmlns:p14="http://schemas.microsoft.com/office/powerpoint/2010/main" val="397056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Segoe UI" pitchFamily="34" charset="0"/>
                <a:ea typeface="Times New Roman" panose="02020603050405020304" pitchFamily="18" charset="0"/>
                <a:cs typeface="Segoe UI" pitchFamily="34" charset="0"/>
              </a:rPr>
              <a:t>A tiny Sample of NLP Applications</a:t>
            </a:r>
            <a:endParaRPr lang="en-US" sz="3600" b="1" dirty="0">
              <a:latin typeface="Segoe UI" pitchFamily="34" charset="0"/>
              <a:ea typeface="Times New Roman" panose="02020603050405020304" pitchFamily="18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7475743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00792" y="1692334"/>
            <a:ext cx="8359603" cy="301672"/>
            <a:chOff x="2741654" y="1457636"/>
            <a:chExt cx="8359603" cy="3016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110709" y="1457636"/>
              <a:ext cx="79905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41654" y="1571033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696042" y="4012586"/>
            <a:ext cx="8253986" cy="338512"/>
            <a:chOff x="2686178" y="3873799"/>
            <a:chExt cx="8023448" cy="338512"/>
          </a:xfrm>
        </p:grpSpPr>
        <p:sp>
          <p:nvSpPr>
            <p:cNvPr id="52" name="Rectangle 51"/>
            <p:cNvSpPr/>
            <p:nvPr/>
          </p:nvSpPr>
          <p:spPr>
            <a:xfrm>
              <a:off x="3006405" y="3873799"/>
              <a:ext cx="7703221" cy="338512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686178" y="3963019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4A5536CB-67A6-53A2-3F53-7509EB4A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91" y="1237492"/>
            <a:ext cx="7467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334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NLP in Industry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939595" y="814446"/>
            <a:ext cx="327521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00792" y="1692334"/>
            <a:ext cx="8359603" cy="301672"/>
            <a:chOff x="2741654" y="1457636"/>
            <a:chExt cx="8359603" cy="3016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A2663-6D7B-4B19-9952-C54F27D59E93}"/>
                </a:ext>
              </a:extLst>
            </p:cNvPr>
            <p:cNvSpPr txBox="1"/>
            <p:nvPr/>
          </p:nvSpPr>
          <p:spPr>
            <a:xfrm>
              <a:off x="3110709" y="1457636"/>
              <a:ext cx="79905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741654" y="1571033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696042" y="4012586"/>
            <a:ext cx="8253986" cy="338512"/>
            <a:chOff x="2686178" y="3873799"/>
            <a:chExt cx="8023448" cy="338512"/>
          </a:xfrm>
        </p:grpSpPr>
        <p:sp>
          <p:nvSpPr>
            <p:cNvPr id="52" name="Rectangle 51"/>
            <p:cNvSpPr/>
            <p:nvPr/>
          </p:nvSpPr>
          <p:spPr>
            <a:xfrm>
              <a:off x="3006405" y="3873799"/>
              <a:ext cx="7703221" cy="338512"/>
            </a:xfrm>
            <a:prstGeom prst="rect">
              <a:avLst/>
            </a:prstGeom>
          </p:spPr>
          <p:txBody>
            <a:bodyPr wrap="square" lIns="91398" tIns="45699" rIns="91398" bIns="45699">
              <a:spAutoFit/>
            </a:bodyPr>
            <a:lstStyle/>
            <a:p>
              <a:pPr algn="just"/>
              <a:endParaRPr lang="en-GB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hape 5391">
              <a:extLst>
                <a:ext uri="{FF2B5EF4-FFF2-40B4-BE49-F238E27FC236}">
                  <a16:creationId xmlns:a16="http://schemas.microsoft.com/office/drawing/2014/main" id="{167CE661-21A8-4C20-AAE2-DDED29016B55}"/>
                </a:ext>
              </a:extLst>
            </p:cNvPr>
            <p:cNvSpPr/>
            <p:nvPr/>
          </p:nvSpPr>
          <p:spPr>
            <a:xfrm rot="10800000">
              <a:off x="2686178" y="3963019"/>
              <a:ext cx="228648" cy="18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0463"/>
                  </a:moveTo>
                  <a:cubicBezTo>
                    <a:pt x="11676" y="21600"/>
                    <a:pt x="11676" y="21600"/>
                    <a:pt x="11676" y="21600"/>
                  </a:cubicBezTo>
                  <a:cubicBezTo>
                    <a:pt x="11676" y="21600"/>
                    <a:pt x="11676" y="21600"/>
                    <a:pt x="11092" y="21600"/>
                  </a:cubicBezTo>
                  <a:cubicBezTo>
                    <a:pt x="11092" y="21600"/>
                    <a:pt x="11092" y="21600"/>
                    <a:pt x="11092" y="21600"/>
                  </a:cubicBezTo>
                  <a:cubicBezTo>
                    <a:pt x="584" y="11368"/>
                    <a:pt x="584" y="11368"/>
                    <a:pt x="584" y="11368"/>
                  </a:cubicBezTo>
                  <a:cubicBezTo>
                    <a:pt x="584" y="11368"/>
                    <a:pt x="0" y="10800"/>
                    <a:pt x="0" y="10800"/>
                  </a:cubicBezTo>
                  <a:cubicBezTo>
                    <a:pt x="0" y="10800"/>
                    <a:pt x="584" y="10232"/>
                    <a:pt x="584" y="10232"/>
                  </a:cubicBezTo>
                  <a:cubicBezTo>
                    <a:pt x="11092" y="568"/>
                    <a:pt x="11092" y="568"/>
                    <a:pt x="11092" y="568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676" y="0"/>
                    <a:pt x="11676" y="0"/>
                    <a:pt x="11676" y="568"/>
                  </a:cubicBezTo>
                  <a:cubicBezTo>
                    <a:pt x="12843" y="1137"/>
                    <a:pt x="12843" y="1137"/>
                    <a:pt x="12843" y="1137"/>
                  </a:cubicBezTo>
                  <a:cubicBezTo>
                    <a:pt x="12843" y="1705"/>
                    <a:pt x="13427" y="1705"/>
                    <a:pt x="13427" y="1705"/>
                  </a:cubicBezTo>
                  <a:cubicBezTo>
                    <a:pt x="13427" y="2274"/>
                    <a:pt x="12843" y="2274"/>
                    <a:pt x="12843" y="2274"/>
                  </a:cubicBezTo>
                  <a:cubicBezTo>
                    <a:pt x="4086" y="10800"/>
                    <a:pt x="4086" y="10800"/>
                    <a:pt x="4086" y="10800"/>
                  </a:cubicBezTo>
                  <a:cubicBezTo>
                    <a:pt x="12843" y="19326"/>
                    <a:pt x="12843" y="19326"/>
                    <a:pt x="12843" y="19326"/>
                  </a:cubicBezTo>
                  <a:cubicBezTo>
                    <a:pt x="12843" y="19326"/>
                    <a:pt x="13427" y="19895"/>
                    <a:pt x="13427" y="19895"/>
                  </a:cubicBezTo>
                  <a:cubicBezTo>
                    <a:pt x="13427" y="19895"/>
                    <a:pt x="12843" y="20463"/>
                    <a:pt x="12843" y="20463"/>
                  </a:cubicBezTo>
                  <a:close/>
                  <a:moveTo>
                    <a:pt x="21600" y="20463"/>
                  </a:moveTo>
                  <a:cubicBezTo>
                    <a:pt x="20432" y="21600"/>
                    <a:pt x="20432" y="21600"/>
                    <a:pt x="20432" y="21600"/>
                  </a:cubicBezTo>
                  <a:cubicBezTo>
                    <a:pt x="20432" y="21600"/>
                    <a:pt x="19849" y="21600"/>
                    <a:pt x="19849" y="21600"/>
                  </a:cubicBezTo>
                  <a:cubicBezTo>
                    <a:pt x="19849" y="21600"/>
                    <a:pt x="19265" y="21600"/>
                    <a:pt x="19265" y="21600"/>
                  </a:cubicBezTo>
                  <a:cubicBezTo>
                    <a:pt x="8757" y="11368"/>
                    <a:pt x="8757" y="11368"/>
                    <a:pt x="8757" y="11368"/>
                  </a:cubicBezTo>
                  <a:cubicBezTo>
                    <a:pt x="8757" y="11368"/>
                    <a:pt x="8757" y="10800"/>
                    <a:pt x="8757" y="10800"/>
                  </a:cubicBezTo>
                  <a:cubicBezTo>
                    <a:pt x="8757" y="10800"/>
                    <a:pt x="8757" y="10232"/>
                    <a:pt x="8757" y="10232"/>
                  </a:cubicBezTo>
                  <a:cubicBezTo>
                    <a:pt x="19265" y="568"/>
                    <a:pt x="19265" y="568"/>
                    <a:pt x="19265" y="568"/>
                  </a:cubicBezTo>
                  <a:cubicBezTo>
                    <a:pt x="19265" y="0"/>
                    <a:pt x="19849" y="0"/>
                    <a:pt x="19849" y="0"/>
                  </a:cubicBezTo>
                  <a:cubicBezTo>
                    <a:pt x="19849" y="0"/>
                    <a:pt x="20432" y="0"/>
                    <a:pt x="20432" y="568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12843" y="10800"/>
                    <a:pt x="12843" y="10800"/>
                    <a:pt x="12843" y="10800"/>
                  </a:cubicBezTo>
                  <a:cubicBezTo>
                    <a:pt x="21600" y="19326"/>
                    <a:pt x="21600" y="19326"/>
                    <a:pt x="21600" y="19326"/>
                  </a:cubicBezTo>
                  <a:cubicBezTo>
                    <a:pt x="21600" y="19326"/>
                    <a:pt x="21600" y="19895"/>
                    <a:pt x="21600" y="19895"/>
                  </a:cubicBezTo>
                  <a:cubicBezTo>
                    <a:pt x="21600" y="19895"/>
                    <a:pt x="21600" y="20463"/>
                    <a:pt x="21600" y="2046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91396" tIns="91396" rIns="91396" bIns="91396" numCol="1" anchor="t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11A36DC2-893E-2E27-07C6-E6BB20269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91" y="1129555"/>
            <a:ext cx="822960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99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Chatbot  </a:t>
            </a:r>
            <a:r>
              <a:rPr lang="en-US" sz="3600" b="1" dirty="0">
                <a:latin typeface="Segoe UI" pitchFamily="34" charset="0"/>
                <a:cs typeface="Segoe UI" pitchFamily="34" charset="0"/>
                <a:sym typeface="Wingdings" panose="05000000000000000000" pitchFamily="2" charset="2"/>
              </a:rPr>
              <a:t>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939595" y="798491"/>
            <a:ext cx="4661105" cy="15955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86930FCB-FEF4-9F37-69BE-4BA22540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198555"/>
            <a:ext cx="3267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D3ACBD0E-A2ED-FB64-2660-A45F535F2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5582867"/>
            <a:ext cx="5662613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FEF37482-0E5B-25C3-76ED-D06091732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115" y="1411680"/>
            <a:ext cx="7897813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4F3F61D9-9CAD-A15D-38FF-4ACD23C90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6" y="4356029"/>
            <a:ext cx="78819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4819"/>
            <a:ext cx="10515600" cy="613672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Segoe UI" pitchFamily="34" charset="0"/>
                <a:cs typeface="Segoe UI" pitchFamily="34" charset="0"/>
              </a:rPr>
              <a:t>Applications of NLP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 flipV="1">
            <a:off x="892624" y="795925"/>
            <a:ext cx="4218193" cy="2017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10932" y="1416980"/>
            <a:ext cx="10515599" cy="2013042"/>
            <a:chOff x="2112481" y="1557795"/>
            <a:chExt cx="7631637" cy="951387"/>
          </a:xfrm>
        </p:grpSpPr>
        <p:sp>
          <p:nvSpPr>
            <p:cNvPr id="37" name="Flowchart: Process 3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112481" y="1561349"/>
                <a:ext cx="1915808" cy="939530"/>
              </a:xfrm>
              <a:prstGeom prst="roundRect">
                <a:avLst/>
              </a:prstGeom>
              <a:solidFill>
                <a:srgbClr val="494B69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Delay 3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10932" y="3835024"/>
            <a:ext cx="10455866" cy="2013042"/>
            <a:chOff x="2112481" y="1557795"/>
            <a:chExt cx="7631637" cy="951387"/>
          </a:xfrm>
        </p:grpSpPr>
        <p:sp>
          <p:nvSpPr>
            <p:cNvPr id="47" name="Flowchart: Process 46"/>
            <p:cNvSpPr/>
            <p:nvPr/>
          </p:nvSpPr>
          <p:spPr>
            <a:xfrm>
              <a:off x="2316281" y="1561349"/>
              <a:ext cx="7427837" cy="944278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12481" y="1557795"/>
              <a:ext cx="2051667" cy="951387"/>
              <a:chOff x="2112481" y="1557795"/>
              <a:chExt cx="2051667" cy="951387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2112481" y="1561349"/>
                <a:ext cx="1915995" cy="939530"/>
              </a:xfrm>
              <a:prstGeom prst="roundRect">
                <a:avLst/>
              </a:prstGeom>
              <a:solidFill>
                <a:srgbClr val="4C287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Delay 49"/>
              <p:cNvSpPr/>
              <p:nvPr/>
            </p:nvSpPr>
            <p:spPr>
              <a:xfrm flipH="1">
                <a:off x="3431578" y="1557795"/>
                <a:ext cx="732570" cy="951387"/>
              </a:xfrm>
              <a:prstGeom prst="flowChartDelay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3B7DD-A042-5153-0590-352D2317F53C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A3B648BD-7824-4D8F-5127-B8E9D865A7E9}"/>
              </a:ext>
            </a:extLst>
          </p:cNvPr>
          <p:cNvSpPr txBox="1">
            <a:spLocks noChangeArrowheads="1"/>
          </p:cNvSpPr>
          <p:nvPr/>
        </p:nvSpPr>
        <p:spPr>
          <a:xfrm>
            <a:off x="3001721" y="935954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400" b="1" u="sng" dirty="0"/>
              <a:t>Automatic summarization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Information extraction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Information retrieval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Machine translation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Named entity recognition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Natural language understanding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Natural language generation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Optical Character Recognition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Question answering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Speech Processing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Spoken dialogue system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Text simplification </a:t>
            </a:r>
          </a:p>
          <a:p>
            <a:pPr>
              <a:lnSpc>
                <a:spcPct val="80000"/>
              </a:lnSpc>
            </a:pPr>
            <a:r>
              <a:rPr lang="en-US" altLang="en-US" sz="2400" b="1" u="sng" dirty="0"/>
              <a:t>Text to speech 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hlinkClick r:id="rId2"/>
              </a:rPr>
              <a:t>https://www.youtube.com/watch?v=8S3qHHUKqYk</a:t>
            </a:r>
            <a:endParaRPr lang="en-US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50187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D9AB44D-204C-BB12-1275-E817250F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Automatic summarization 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4E5FB39A-28A6-2D36-621F-F48E11BF9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371600"/>
            <a:ext cx="9067800" cy="3971925"/>
          </a:xfrm>
        </p:spPr>
        <p:txBody>
          <a:bodyPr/>
          <a:lstStyle/>
          <a:p>
            <a:pPr algn="just"/>
            <a:r>
              <a:rPr lang="en-US" altLang="en-US" b="1" dirty="0">
                <a:hlinkClick r:id="rId3" tooltip="Machine learning"/>
              </a:rPr>
              <a:t>Subfield of machine learning</a:t>
            </a:r>
            <a:r>
              <a:rPr lang="en-US" altLang="en-US" b="1" dirty="0"/>
              <a:t> and </a:t>
            </a:r>
            <a:r>
              <a:rPr lang="en-US" altLang="en-US" b="1" dirty="0">
                <a:hlinkClick r:id="rId4" tooltip="Data mining"/>
              </a:rPr>
              <a:t>data mining</a:t>
            </a:r>
            <a:endParaRPr lang="en-US" altLang="en-US" b="1" dirty="0"/>
          </a:p>
          <a:p>
            <a:pPr algn="just"/>
            <a:r>
              <a:rPr lang="en-US" altLang="en-US" b="1" dirty="0"/>
              <a:t>Process of shortening a text document with </a:t>
            </a:r>
            <a:r>
              <a:rPr lang="en-US" altLang="en-US" b="1" dirty="0">
                <a:hlinkClick r:id="rId5" tooltip="Software"/>
              </a:rPr>
              <a:t>software</a:t>
            </a:r>
            <a:r>
              <a:rPr lang="en-US" altLang="en-US" b="1" dirty="0"/>
              <a:t>, in order to create a </a:t>
            </a:r>
            <a:r>
              <a:rPr lang="en-US" altLang="en-US" b="1" dirty="0">
                <a:hlinkClick r:id="rId6" tooltip="Abstract (summary)"/>
              </a:rPr>
              <a:t>summary</a:t>
            </a:r>
            <a:r>
              <a:rPr lang="en-US" altLang="en-US" b="1" dirty="0"/>
              <a:t> with the major points of the original document. </a:t>
            </a:r>
          </a:p>
          <a:p>
            <a:pPr algn="just"/>
            <a:r>
              <a:rPr lang="en-US" altLang="en-US" b="1" dirty="0"/>
              <a:t>Find a subset of data which contains the "information" of the entire set.</a:t>
            </a:r>
          </a:p>
          <a:p>
            <a:pPr algn="just"/>
            <a:r>
              <a:rPr lang="en-US" altLang="en-US" b="1" dirty="0"/>
              <a:t>Possible for documents, image collections and videos. </a:t>
            </a:r>
          </a:p>
          <a:p>
            <a:pPr algn="just"/>
            <a:r>
              <a:rPr lang="en-US" altLang="en-US" b="1" dirty="0"/>
              <a:t>Two general approaches: </a:t>
            </a:r>
            <a:r>
              <a:rPr lang="en-US" altLang="en-US" b="1" dirty="0">
                <a:solidFill>
                  <a:srgbClr val="7030A0"/>
                </a:solidFill>
                <a:hlinkClick r:id="rId7" tooltip="wiktionary:Extr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extraction</a:t>
            </a:r>
            <a:r>
              <a:rPr lang="en-US" altLang="en-US" b="1" dirty="0">
                <a:solidFill>
                  <a:srgbClr val="7030A0"/>
                </a:solidFill>
              </a:rPr>
              <a:t> and </a:t>
            </a:r>
            <a:r>
              <a:rPr lang="en-US" altLang="en-US" b="1" dirty="0">
                <a:solidFill>
                  <a:srgbClr val="7030A0"/>
                </a:solidFill>
                <a:hlinkClick r:id="rId6" tooltip="Abstract (summa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abstraction</a:t>
            </a:r>
            <a:r>
              <a:rPr lang="en-US" altLang="en-US" b="1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A8712-B3D6-C2B6-8CD8-B90FAEE9895B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C416E7ED-791E-C8B0-9A6F-191F25DF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-301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Automatic summarization: Types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15C90BC5-23F8-3C17-D8B1-1E1B3B1F8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5" y="1143000"/>
            <a:ext cx="9144000" cy="4572000"/>
          </a:xfrm>
        </p:spPr>
        <p:txBody>
          <a:bodyPr/>
          <a:lstStyle/>
          <a:p>
            <a:pPr algn="just"/>
            <a:r>
              <a:rPr lang="en-US" altLang="en-US" b="1" dirty="0">
                <a:solidFill>
                  <a:srgbClr val="7030A0"/>
                </a:solidFill>
              </a:rPr>
              <a:t>Extractive methods </a:t>
            </a:r>
            <a:r>
              <a:rPr lang="en-US" altLang="en-US" b="1" dirty="0"/>
              <a:t>work by selecting a subset of existing words, phrases, or sentences in the original text to form the summary.</a:t>
            </a:r>
          </a:p>
          <a:p>
            <a:pPr algn="just"/>
            <a:r>
              <a:rPr lang="en-US" altLang="en-US" b="1" dirty="0">
                <a:solidFill>
                  <a:srgbClr val="7030A0"/>
                </a:solidFill>
              </a:rPr>
              <a:t>Abstractive methods</a:t>
            </a:r>
            <a:r>
              <a:rPr lang="en-US" altLang="en-US" b="1" dirty="0"/>
              <a:t> build an internal semantic representation and then use natural language generation techniques to create a summary that is closer to what a human might express. Such a summary might include verbal innovations.</a:t>
            </a:r>
          </a:p>
          <a:p>
            <a:pPr algn="just"/>
            <a:r>
              <a:rPr lang="en-US" altLang="en-US" b="1" dirty="0">
                <a:solidFill>
                  <a:srgbClr val="0070C0"/>
                </a:solidFill>
              </a:rPr>
              <a:t>Extractive methods </a:t>
            </a:r>
            <a:r>
              <a:rPr lang="en-US" altLang="en-US" b="1" dirty="0"/>
              <a:t>are appropriate for image collection and video summarization.</a:t>
            </a:r>
          </a:p>
        </p:txBody>
      </p:sp>
      <p:sp>
        <p:nvSpPr>
          <p:cNvPr id="34821" name="Date Placeholder 5">
            <a:extLst>
              <a:ext uri="{FF2B5EF4-FFF2-40B4-BE49-F238E27FC236}">
                <a16:creationId xmlns:a16="http://schemas.microsoft.com/office/drawing/2014/main" id="{8492726E-DBB8-BCBA-6D2D-697B7E3934A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F376A0-8E73-4DF6-951B-9255FE62A6E2}" type="datetime3">
              <a:rPr lang="en-US" altLang="en-US" sz="1000">
                <a:solidFill>
                  <a:schemeClr val="bg2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 February 2024</a:t>
            </a:fld>
            <a:endParaRPr lang="en-US" altLang="en-US" sz="100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AAE90E-C910-75EC-1B8F-844011C202C2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979726B6-8487-3A07-B595-AC29B838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Information extraction 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07E93694-33D9-096C-2C39-8C90E65D2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4572000"/>
          </a:xfrm>
        </p:spPr>
        <p:txBody>
          <a:bodyPr/>
          <a:lstStyle/>
          <a:p>
            <a:pPr algn="just"/>
            <a:r>
              <a:rPr lang="en-US" altLang="en-US" b="1" dirty="0"/>
              <a:t>the task of automatically extracting structured information from </a:t>
            </a:r>
            <a:r>
              <a:rPr lang="en-US" altLang="en-US" b="1" u="sng" dirty="0">
                <a:hlinkClick r:id="rId3" tooltip="Unstructured data"/>
              </a:rPr>
              <a:t>unstructured</a:t>
            </a:r>
            <a:r>
              <a:rPr lang="en-US" altLang="en-US" b="1" dirty="0"/>
              <a:t> and/or semi-structured </a:t>
            </a:r>
            <a:r>
              <a:rPr lang="en-US" altLang="en-US" b="1" u="sng" dirty="0">
                <a:hlinkClick r:id="rId4" tooltip="Machine-readable data"/>
              </a:rPr>
              <a:t>machine-readable</a:t>
            </a:r>
            <a:r>
              <a:rPr lang="en-US" altLang="en-US" b="1" dirty="0"/>
              <a:t> documents.</a:t>
            </a:r>
          </a:p>
          <a:p>
            <a:pPr algn="just"/>
            <a:r>
              <a:rPr lang="en-US" altLang="en-US" b="1" dirty="0"/>
              <a:t>Recent activities in </a:t>
            </a:r>
            <a:r>
              <a:rPr lang="en-US" altLang="en-US" b="1" u="sng" dirty="0">
                <a:hlinkClick r:id="rId5" tooltip="Multimedia"/>
              </a:rPr>
              <a:t>multimedia</a:t>
            </a:r>
            <a:r>
              <a:rPr lang="en-US" altLang="en-US" b="1" dirty="0"/>
              <a:t> document processing like automatic annotation and content extraction out of images/audio/video could be seen as information extraction.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9387A-B977-68AE-0F4C-2F39D8C831D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1F3E43-6516-ADC6-13D3-706A91AF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Information Extraction</a:t>
            </a:r>
          </a:p>
        </p:txBody>
      </p:sp>
      <p:sp>
        <p:nvSpPr>
          <p:cNvPr id="38915" name="Slide Number Placeholder 4">
            <a:extLst>
              <a:ext uri="{FF2B5EF4-FFF2-40B4-BE49-F238E27FC236}">
                <a16:creationId xmlns:a16="http://schemas.microsoft.com/office/drawing/2014/main" id="{F5EBDA4B-2EF3-D830-0D8A-3B43CD93F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EB5B92-36A5-4928-87BF-07FD7320B086}" type="slidenum">
              <a:rPr lang="en-US" altLang="en-US" sz="1200">
                <a:solidFill>
                  <a:schemeClr val="tx1"/>
                </a:solidFill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8916" name="Date Placeholder 5">
            <a:extLst>
              <a:ext uri="{FF2B5EF4-FFF2-40B4-BE49-F238E27FC236}">
                <a16:creationId xmlns:a16="http://schemas.microsoft.com/office/drawing/2014/main" id="{F2A4F161-CBCF-9E10-C1BF-0B049560F7C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5327F1-FFF3-4D69-8B64-7D344CC1098E}" type="datetime3">
              <a:rPr lang="en-US" altLang="en-US" sz="1000">
                <a:solidFill>
                  <a:schemeClr val="bg2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 February 2024</a:t>
            </a:fld>
            <a:endParaRPr lang="en-US" altLang="en-US" sz="100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pic>
        <p:nvPicPr>
          <p:cNvPr id="38917" name="Picture 6">
            <a:extLst>
              <a:ext uri="{FF2B5EF4-FFF2-40B4-BE49-F238E27FC236}">
                <a16:creationId xmlns:a16="http://schemas.microsoft.com/office/drawing/2014/main" id="{2404BB5B-E716-CFA7-8E85-41BD0F6F3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28738"/>
            <a:ext cx="89916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94B933-BB82-7FB7-BFF7-324EF20BD8F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BCA18C4-3046-49DB-8C23-D2F82FB9C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03" t="24663" b="1212"/>
          <a:stretch/>
        </p:blipFill>
        <p:spPr>
          <a:xfrm>
            <a:off x="954583" y="1497750"/>
            <a:ext cx="3440357" cy="4527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4942" y="1497750"/>
            <a:ext cx="7797061" cy="923330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/>
            <a:r>
              <a:rPr lang="ar-AE" sz="54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اللَّهُمَّ خِرْ لِيْ وَاخْتَرْ لِي</a:t>
            </a:r>
            <a:endParaRPr lang="en-US" sz="54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70485" y="2464647"/>
            <a:ext cx="7746699" cy="1323439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40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سُبْحَانَكَ لَا عِلْمَ لَنَا إِلَّا مَا عَلَّمْتَنَا ۖ</a:t>
            </a:r>
            <a:endParaRPr lang="en-US" sz="40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إِنَّكَ أَنْتَ الْعَلِيمُ الْحَكِيمُ</a:t>
            </a:r>
            <a:endParaRPr lang="en-US" sz="40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20119" y="3782695"/>
            <a:ext cx="7797062" cy="2554545"/>
          </a:xfrm>
          <a:prstGeom prst="rect">
            <a:avLst/>
          </a:prstGeom>
        </p:spPr>
        <p:txBody>
          <a:bodyPr wrap="square" lIns="91398" tIns="45699" rIns="91398" bIns="45699">
            <a:spAutoFit/>
          </a:bodyPr>
          <a:lstStyle/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رَبِّ اشْرَحْ لِي صَدْرِي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وَيَسِّرْ لِي اَمْرِي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وَاحْلُلْ عُقْدَةً مِنْ لِسَانِي 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ur-PK" sz="4000" b="1" dirty="0">
                <a:solidFill>
                  <a:srgbClr val="4C287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يَفْقَهُوا قَوْلِي</a:t>
            </a:r>
            <a:endParaRPr lang="en-US" sz="4000" b="1" dirty="0">
              <a:solidFill>
                <a:srgbClr val="4C287F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595989" y="2406332"/>
            <a:ext cx="539496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95989" y="3821117"/>
            <a:ext cx="539496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B95B1E3E-FD73-47FA-B1FA-E97ACE4748E6}"/>
              </a:ext>
            </a:extLst>
          </p:cNvPr>
          <p:cNvSpPr txBox="1">
            <a:spLocks/>
          </p:cNvSpPr>
          <p:nvPr/>
        </p:nvSpPr>
        <p:spPr>
          <a:xfrm>
            <a:off x="838200" y="3"/>
            <a:ext cx="10515600" cy="1325563"/>
          </a:xfrm>
          <a:prstGeom prst="rect">
            <a:avLst/>
          </a:prstGeom>
        </p:spPr>
        <p:txBody>
          <a:bodyPr vert="horz" lIns="91398" tIns="45699" rIns="91398" bIns="4569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Take Help from Allah Before Starting Any Task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16EA-A451-44D1-9998-0449B7AE6266}"/>
              </a:ext>
            </a:extLst>
          </p:cNvPr>
          <p:cNvCxnSpPr>
            <a:cxnSpLocks/>
          </p:cNvCxnSpPr>
          <p:nvPr/>
        </p:nvCxnSpPr>
        <p:spPr>
          <a:xfrm>
            <a:off x="916652" y="986840"/>
            <a:ext cx="10074297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20200-338F-2E04-9325-7228668DDDD6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683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Content Placeholder 6">
            <a:extLst>
              <a:ext uri="{FF2B5EF4-FFF2-40B4-BE49-F238E27FC236}">
                <a16:creationId xmlns:a16="http://schemas.microsoft.com/office/drawing/2014/main" id="{CABD48A8-F880-CC90-2DF3-3BE2E04CD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>
            <a:fillRect/>
          </a:stretch>
        </p:blipFill>
        <p:spPr>
          <a:xfrm>
            <a:off x="1471614" y="1453455"/>
            <a:ext cx="9020175" cy="4190107"/>
          </a:xfrm>
        </p:spPr>
      </p:pic>
      <p:sp>
        <p:nvSpPr>
          <p:cNvPr id="40965" name="Title 1">
            <a:extLst>
              <a:ext uri="{FF2B5EF4-FFF2-40B4-BE49-F238E27FC236}">
                <a16:creationId xmlns:a16="http://schemas.microsoft.com/office/drawing/2014/main" id="{BB9A41C0-334E-70D8-3B8C-1DCBF1CF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Information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92D46-8D70-E4E5-FA84-B07642781987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53E08AF5-B02B-86B9-2A16-4ADEF89A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36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Information retrieval (IR)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23FCC041-C66E-DE2F-61F7-0602A5E13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927" y="1281113"/>
            <a:ext cx="9144000" cy="45720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dirty="0"/>
              <a:t>the activity of obtaining </a:t>
            </a:r>
            <a:r>
              <a:rPr lang="en-US" altLang="en-US" dirty="0">
                <a:hlinkClick r:id="rId3" tooltip="Information"/>
              </a:rPr>
              <a:t>information</a:t>
            </a:r>
            <a:r>
              <a:rPr lang="en-US" altLang="en-US" dirty="0"/>
              <a:t> resources relevant to an information need from a collection of information resources.</a:t>
            </a:r>
          </a:p>
          <a:p>
            <a:pPr algn="just"/>
            <a:r>
              <a:rPr lang="en-US" altLang="en-US" dirty="0"/>
              <a:t>Information retrieval is the science of searching for information in a document, searching for documents themselves, and also searching for </a:t>
            </a:r>
            <a:r>
              <a:rPr lang="en-US" altLang="en-US" dirty="0">
                <a:hlinkClick r:id="rId4" tooltip="Metadata"/>
              </a:rPr>
              <a:t>metadata</a:t>
            </a:r>
            <a:r>
              <a:rPr lang="en-US" altLang="en-US" dirty="0"/>
              <a:t> that describe data, and for databases of texts, images or sounds.</a:t>
            </a:r>
          </a:p>
          <a:p>
            <a:pPr algn="just"/>
            <a:r>
              <a:rPr lang="en-US" altLang="en-US" dirty="0"/>
              <a:t>Automated information retrieval systems are used to reduce what has been called </a:t>
            </a:r>
            <a:r>
              <a:rPr lang="en-US" altLang="en-US" u="sng" dirty="0">
                <a:hlinkClick r:id="rId5" tooltip="Information overload"/>
              </a:rPr>
              <a:t>information overload</a:t>
            </a:r>
            <a:r>
              <a:rPr lang="en-US" altLang="en-US" dirty="0"/>
              <a:t>.</a:t>
            </a:r>
          </a:p>
          <a:p>
            <a:pPr algn="just"/>
            <a:r>
              <a:rPr lang="en-US" altLang="en-US" dirty="0">
                <a:hlinkClick r:id="rId6" tooltip="Web search engine"/>
              </a:rPr>
              <a:t>Web search engines</a:t>
            </a:r>
            <a:r>
              <a:rPr lang="en-US" altLang="en-US" dirty="0"/>
              <a:t> are the most visible </a:t>
            </a:r>
            <a:r>
              <a:rPr lang="en-US" altLang="en-US" dirty="0">
                <a:hlinkClick r:id="rId7" tooltip="Information retrieval applications"/>
              </a:rPr>
              <a:t>IR applications</a:t>
            </a:r>
            <a:r>
              <a:rPr lang="en-US" altLang="en-US" dirty="0"/>
              <a:t>.</a:t>
            </a:r>
          </a:p>
          <a:p>
            <a:pPr algn="just"/>
            <a:r>
              <a:rPr lang="en-US" altLang="en-US" sz="2000" dirty="0"/>
              <a:t>Other IR systems </a:t>
            </a:r>
            <a:r>
              <a:rPr lang="en-US" altLang="en-US" sz="2000" dirty="0" err="1"/>
              <a:t>Solr</a:t>
            </a:r>
            <a:r>
              <a:rPr lang="en-US" altLang="en-US" sz="2000" dirty="0"/>
              <a:t>, Lucene, Elastic Search.</a:t>
            </a:r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45320-3B46-D13B-DC19-4C4EA65A86A3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0876C796-A97F-372B-D17B-C021EE6B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Machine translation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51041AA2-5B94-9BBD-8049-48B39090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/>
              <a:t>sometimes referred to by the abbreviation MT is a sub-field of computational linguistics that investigates the use of software to translate text or speech from one language to another.</a:t>
            </a:r>
          </a:p>
          <a:p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8D065-A1AD-5846-25F8-80069365E60D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C8CA1B59-9138-9DA4-68F6-E1B89E9E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944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u="sng" dirty="0">
                <a:latin typeface="Segoe UI" pitchFamily="34" charset="0"/>
                <a:cs typeface="Segoe UI" pitchFamily="34" charset="0"/>
              </a:rPr>
              <a:t>MT Approaches</a:t>
            </a:r>
          </a:p>
        </p:txBody>
      </p:sp>
      <p:pic>
        <p:nvPicPr>
          <p:cNvPr id="45059" name="Content Placeholder 8">
            <a:extLst>
              <a:ext uri="{FF2B5EF4-FFF2-40B4-BE49-F238E27FC236}">
                <a16:creationId xmlns:a16="http://schemas.microsoft.com/office/drawing/2014/main" id="{CAF3284A-84BA-6360-14BA-F980BF9B3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200" y="1109315"/>
            <a:ext cx="9245600" cy="4684713"/>
          </a:xfrm>
        </p:spPr>
      </p:pic>
      <p:sp>
        <p:nvSpPr>
          <p:cNvPr id="45060" name="Slide Number Placeholder 4">
            <a:extLst>
              <a:ext uri="{FF2B5EF4-FFF2-40B4-BE49-F238E27FC236}">
                <a16:creationId xmlns:a16="http://schemas.microsoft.com/office/drawing/2014/main" id="{FCD25909-07C1-AA1C-0C16-2BE7A236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F1F6F3-68DE-4E23-A319-BA3C417F3E0C}" type="slidenum">
              <a:rPr lang="en-US" altLang="en-US" sz="1200">
                <a:solidFill>
                  <a:schemeClr val="tx1"/>
                </a:solidFill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5061" name="Date Placeholder 5">
            <a:extLst>
              <a:ext uri="{FF2B5EF4-FFF2-40B4-BE49-F238E27FC236}">
                <a16:creationId xmlns:a16="http://schemas.microsoft.com/office/drawing/2014/main" id="{49AA632C-E3F6-440E-D12C-BFBC6F65044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E93858-DF50-48A8-85FB-6DEAD7D0ACE8}" type="datetime3">
              <a:rPr lang="en-US" altLang="en-US" sz="1000">
                <a:solidFill>
                  <a:schemeClr val="bg2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 February 2024</a:t>
            </a:fld>
            <a:endParaRPr lang="en-US" altLang="en-US" sz="100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Rectangle 9">
            <a:extLst>
              <a:ext uri="{FF2B5EF4-FFF2-40B4-BE49-F238E27FC236}">
                <a16:creationId xmlns:a16="http://schemas.microsoft.com/office/drawing/2014/main" id="{2A4236A9-D151-2B39-9E7A-884CE07F9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2" y="6018038"/>
            <a:ext cx="647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https://www.youtube.com/watch?v=My_aXkRlkfA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E69C27-24F2-2375-58E5-194C72F0C51D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>
            <a:extLst>
              <a:ext uri="{FF2B5EF4-FFF2-40B4-BE49-F238E27FC236}">
                <a16:creationId xmlns:a16="http://schemas.microsoft.com/office/drawing/2014/main" id="{6694DCA8-96E3-2F3B-5548-D1DFB3DB56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0D7229-A27D-4149-9256-A06FB5AD02C7}" type="slidenum">
              <a:rPr lang="en-US" altLang="en-US" sz="1200">
                <a:solidFill>
                  <a:schemeClr val="tx1"/>
                </a:solidFill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6084" name="Date Placeholder 5">
            <a:extLst>
              <a:ext uri="{FF2B5EF4-FFF2-40B4-BE49-F238E27FC236}">
                <a16:creationId xmlns:a16="http://schemas.microsoft.com/office/drawing/2014/main" id="{C3E4702A-5C2A-7FF4-3571-1760644F402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70FA60-5643-429C-AC5E-7035861D0732}" type="datetime3">
              <a:rPr lang="en-US" altLang="en-US" sz="1000">
                <a:solidFill>
                  <a:schemeClr val="bg2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 February 2024</a:t>
            </a:fld>
            <a:endParaRPr lang="en-US" altLang="en-US" sz="100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085" name="Picture 6">
            <a:extLst>
              <a:ext uri="{FF2B5EF4-FFF2-40B4-BE49-F238E27FC236}">
                <a16:creationId xmlns:a16="http://schemas.microsoft.com/office/drawing/2014/main" id="{7D74E1F4-17F4-F131-9F55-22C0DAFBB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8"/>
          <a:stretch>
            <a:fillRect/>
          </a:stretch>
        </p:blipFill>
        <p:spPr bwMode="auto">
          <a:xfrm>
            <a:off x="838200" y="570606"/>
            <a:ext cx="10263188" cy="547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AC9FF-2A44-AA0F-7990-0A25D1037761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FBF9B60D-D379-9F67-D457-A323D679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12"/>
            <a:ext cx="10515600" cy="1325563"/>
          </a:xfrm>
        </p:spPr>
        <p:txBody>
          <a:bodyPr/>
          <a:lstStyle/>
          <a:p>
            <a:pPr algn="just"/>
            <a:r>
              <a:rPr lang="en-US" altLang="en-US" b="1" u="sng" dirty="0"/>
              <a:t>Named-entity recognition (NER)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77DA6748-FE3C-E3EB-BA5E-A7742174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314450"/>
            <a:ext cx="9144000" cy="4800600"/>
          </a:xfrm>
        </p:spPr>
        <p:txBody>
          <a:bodyPr/>
          <a:lstStyle/>
          <a:p>
            <a:r>
              <a:rPr lang="en-US" altLang="en-US" sz="2400" b="1" dirty="0"/>
              <a:t>also known as entity identification, entity chunking and entity extraction </a:t>
            </a:r>
          </a:p>
          <a:p>
            <a:r>
              <a:rPr lang="en-US" altLang="en-US" sz="2400" b="1" dirty="0"/>
              <a:t>subtask of </a:t>
            </a:r>
            <a:r>
              <a:rPr lang="en-US" altLang="en-US" sz="2400" b="1" dirty="0">
                <a:solidFill>
                  <a:srgbClr val="7030A0"/>
                </a:solidFill>
                <a:hlinkClick r:id="rId2" tooltip="Information extr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extraction</a:t>
            </a:r>
            <a:r>
              <a:rPr lang="en-US" altLang="en-US" sz="2400" b="1" dirty="0"/>
              <a:t> that seeks to locate and classify </a:t>
            </a:r>
            <a:r>
              <a:rPr lang="en-US" altLang="en-US" sz="2400" b="1" dirty="0">
                <a:solidFill>
                  <a:srgbClr val="7030A0"/>
                </a:solidFill>
                <a:hlinkClick r:id="rId3" tooltip="Named ent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named entities</a:t>
            </a:r>
            <a:r>
              <a:rPr lang="en-US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en-US" sz="2400" b="1" dirty="0"/>
              <a:t>in text into pre-defined categories such as the names of persons, organizations, locations, expressions of times, quantities, monetary values, percentages, etc.</a:t>
            </a:r>
          </a:p>
          <a:p>
            <a:r>
              <a:rPr lang="en-US" altLang="en-US" sz="2400" b="1" dirty="0"/>
              <a:t>Most research on NER systems has been structured as taking an unannotated block of text, such as:</a:t>
            </a:r>
            <a:br>
              <a:rPr lang="en-US" altLang="en-US" sz="2400" b="1" dirty="0"/>
            </a:br>
            <a:r>
              <a:rPr lang="en-US" altLang="en-US" sz="2400" b="1" dirty="0"/>
              <a:t>Jim bought 300 shares of Acme Corp. in 2006.</a:t>
            </a:r>
          </a:p>
          <a:p>
            <a:r>
              <a:rPr lang="en-US" altLang="en-US" sz="2400" b="1" dirty="0"/>
              <a:t>And producing an annotated block of text that highlights the names of entities:</a:t>
            </a:r>
          </a:p>
          <a:p>
            <a:r>
              <a:rPr lang="en-US" altLang="en-US" sz="2400" b="1" dirty="0"/>
              <a:t>[Jim]</a:t>
            </a:r>
            <a:r>
              <a:rPr lang="en-US" altLang="en-US" sz="2400" b="1" baseline="-25000" dirty="0"/>
              <a:t>Person</a:t>
            </a:r>
            <a:r>
              <a:rPr lang="en-US" altLang="en-US" sz="2400" b="1" dirty="0"/>
              <a:t> bought 300 shares of [Acme Corp.]</a:t>
            </a:r>
            <a:r>
              <a:rPr lang="en-US" altLang="en-US" sz="2400" b="1" baseline="-25000" dirty="0"/>
              <a:t>Organization</a:t>
            </a:r>
            <a:r>
              <a:rPr lang="en-US" altLang="en-US" sz="2400" b="1" dirty="0"/>
              <a:t> in [2006]</a:t>
            </a:r>
            <a:r>
              <a:rPr lang="en-US" altLang="en-US" sz="2400" b="1" baseline="-25000" dirty="0"/>
              <a:t>Time</a:t>
            </a:r>
            <a:r>
              <a:rPr lang="en-US" altLang="en-US" sz="2400" b="1" dirty="0"/>
              <a:t>.</a:t>
            </a:r>
          </a:p>
          <a:p>
            <a:endParaRPr lang="en-US" altLang="en-US" sz="2400" b="1" dirty="0"/>
          </a:p>
        </p:txBody>
      </p:sp>
      <p:sp>
        <p:nvSpPr>
          <p:cNvPr id="47108" name="Slide Number Placeholder 4">
            <a:extLst>
              <a:ext uri="{FF2B5EF4-FFF2-40B4-BE49-F238E27FC236}">
                <a16:creationId xmlns:a16="http://schemas.microsoft.com/office/drawing/2014/main" id="{1653A1E8-A351-ACF5-EE63-80F7914E8E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0638B-C424-CD04-8744-3515377351C7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B5A3A46B-01E1-9CE4-26C7-3D4A119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u="sng" dirty="0"/>
              <a:t>Named-entity recognition (NER)</a:t>
            </a:r>
          </a:p>
        </p:txBody>
      </p:sp>
      <p:pic>
        <p:nvPicPr>
          <p:cNvPr id="48133" name="Picture 3">
            <a:extLst>
              <a:ext uri="{FF2B5EF4-FFF2-40B4-BE49-F238E27FC236}">
                <a16:creationId xmlns:a16="http://schemas.microsoft.com/office/drawing/2014/main" id="{963745A3-F76C-05C6-FB3E-E2164DCD4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91" y="1690687"/>
            <a:ext cx="9072997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54264B-D3BD-10C6-4193-2AF1A1537B4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F5262DFB-1F08-4F1E-A3FF-049E3A7F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Optical Character Recognition</a:t>
            </a:r>
            <a:endParaRPr lang="en-US" altLang="en-US" b="1" u="sng" dirty="0"/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D896CB94-D2FB-8F00-FF25-5CE8F4BD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/>
              <a:t>A system that provides a full alphanumeric recognition of printed or handwritten characters at electronic speed by simply scanning the form.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8AF08-A053-9927-4AB3-6AAB7BADBC9E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A9A551F0-20C4-FD6E-6E4E-85ABB4B5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u="sng" dirty="0"/>
              <a:t>An OCR System</a:t>
            </a:r>
          </a:p>
        </p:txBody>
      </p:sp>
      <p:sp>
        <p:nvSpPr>
          <p:cNvPr id="50179" name="Slide Number Placeholder 4">
            <a:extLst>
              <a:ext uri="{FF2B5EF4-FFF2-40B4-BE49-F238E27FC236}">
                <a16:creationId xmlns:a16="http://schemas.microsoft.com/office/drawing/2014/main" id="{FFA55C25-87A7-5A1E-DFBF-B951AE35C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B492F0-10CA-4164-BF3D-EB70CF4093CE}" type="slidenum">
              <a:rPr lang="en-US" altLang="en-US" sz="1200">
                <a:solidFill>
                  <a:schemeClr val="tx1"/>
                </a:solidFill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0182" name="Picture 8">
            <a:extLst>
              <a:ext uri="{FF2B5EF4-FFF2-40B4-BE49-F238E27FC236}">
                <a16:creationId xmlns:a16="http://schemas.microsoft.com/office/drawing/2014/main" id="{8A6A25D0-7111-CC2F-5B35-66679202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43076"/>
            <a:ext cx="9915525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05A700-A34F-5EA5-D83F-D9477946F686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3BAD77E5-BCEA-50A7-90C3-7245D25D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QUESTION AND ANSWERING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4EA3D326-562D-B84A-1A5E-4E173DFF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600200"/>
            <a:ext cx="8686800" cy="4572000"/>
          </a:xfrm>
        </p:spPr>
        <p:txBody>
          <a:bodyPr/>
          <a:lstStyle/>
          <a:p>
            <a:pPr algn="just"/>
            <a:r>
              <a:rPr lang="en-GB" altLang="en-US" sz="2400" b="1" dirty="0"/>
              <a:t>Type of </a:t>
            </a:r>
            <a:r>
              <a:rPr lang="en-GB" altLang="en-US" sz="2400" b="1" u="sng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retrieval</a:t>
            </a:r>
            <a:r>
              <a:rPr lang="en-GB" altLang="en-US" sz="2400" b="1" dirty="0"/>
              <a:t>.</a:t>
            </a:r>
          </a:p>
          <a:p>
            <a:pPr algn="just"/>
            <a:r>
              <a:rPr lang="en-GB" altLang="en-US" sz="2400" b="1" dirty="0"/>
              <a:t>Given a collection of documents, the system should be able to retrieve answers to </a:t>
            </a:r>
            <a:r>
              <a:rPr lang="en-GB" altLang="en-US" sz="2400" b="1" u="sng" dirty="0">
                <a:hlinkClick r:id="rId3"/>
              </a:rPr>
              <a:t>questions</a:t>
            </a:r>
            <a:r>
              <a:rPr lang="en-GB" altLang="en-US" sz="2400" b="1" dirty="0"/>
              <a:t> posed in </a:t>
            </a:r>
            <a:r>
              <a:rPr lang="en-GB" altLang="en-US" sz="2400" b="1" u="sng" dirty="0">
                <a:hlinkClick r:id="rId4"/>
              </a:rPr>
              <a:t>natural language</a:t>
            </a:r>
            <a:r>
              <a:rPr lang="en-GB" altLang="en-US" sz="2400" b="1" dirty="0"/>
              <a:t>. </a:t>
            </a:r>
          </a:p>
          <a:p>
            <a:pPr algn="just"/>
            <a:r>
              <a:rPr lang="en-GB" altLang="en-US" sz="2400" b="1" dirty="0"/>
              <a:t>Find the answer to a question in a large collection of documents.</a:t>
            </a:r>
            <a:endParaRPr lang="en-US" altLang="en-US" sz="2400" b="1" dirty="0"/>
          </a:p>
          <a:p>
            <a:pPr algn="just"/>
            <a:r>
              <a:rPr lang="en-GB" altLang="en-US" sz="2400" b="1" dirty="0"/>
              <a:t>The main aim of QA is to present the user with a short answer to a question rather than a list of possibly relevant documents. </a:t>
            </a:r>
          </a:p>
          <a:p>
            <a:pPr algn="just"/>
            <a:r>
              <a:rPr lang="en-GB" altLang="en-US" sz="2400" b="1" dirty="0"/>
              <a:t>As it become more and more difficult to find answers on the WWW using standard search engines, question answering technology will become increasingly important.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57F37B-092D-BAF1-8ED9-2F87778BCD72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Lecture Outline – Key Topics</a:t>
            </a:r>
            <a:endParaRPr lang="en-US" sz="36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6113224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2021020" y="1237105"/>
            <a:ext cx="867317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Research Community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42315C-73B6-4085-A896-5F7F252CEFFA}"/>
              </a:ext>
            </a:extLst>
          </p:cNvPr>
          <p:cNvCxnSpPr>
            <a:cxnSpLocks/>
          </p:cNvCxnSpPr>
          <p:nvPr/>
        </p:nvCxnSpPr>
        <p:spPr>
          <a:xfrm flipH="1">
            <a:off x="1066246" y="1210512"/>
            <a:ext cx="1" cy="483041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8570F2-DF4D-44D2-BF99-F11C18EC9F75}"/>
              </a:ext>
            </a:extLst>
          </p:cNvPr>
          <p:cNvCxnSpPr/>
          <p:nvPr/>
        </p:nvCxnSpPr>
        <p:spPr>
          <a:xfrm>
            <a:off x="1045498" y="1383135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CB412A2-E0B4-44FC-BD6D-99E7F00B98DF}"/>
              </a:ext>
            </a:extLst>
          </p:cNvPr>
          <p:cNvSpPr/>
          <p:nvPr/>
        </p:nvSpPr>
        <p:spPr>
          <a:xfrm>
            <a:off x="1446899" y="1241684"/>
            <a:ext cx="294197" cy="29419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F7E155A-AA8A-4B69-A977-46515206A717}"/>
              </a:ext>
            </a:extLst>
          </p:cNvPr>
          <p:cNvSpPr txBox="1">
            <a:spLocks/>
          </p:cNvSpPr>
          <p:nvPr/>
        </p:nvSpPr>
        <p:spPr>
          <a:xfrm>
            <a:off x="2021019" y="1634886"/>
            <a:ext cx="8673172" cy="6647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Conferences</a:t>
            </a:r>
          </a:p>
          <a:p>
            <a:endParaRPr lang="en-US" sz="2400" b="1" dirty="0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9F697B-5405-40EF-9BD3-B1440FACA928}"/>
              </a:ext>
            </a:extLst>
          </p:cNvPr>
          <p:cNvCxnSpPr/>
          <p:nvPr/>
        </p:nvCxnSpPr>
        <p:spPr>
          <a:xfrm>
            <a:off x="1045498" y="1776732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2A4C6B-5AEA-46C0-A52D-507A82F31F43}"/>
              </a:ext>
            </a:extLst>
          </p:cNvPr>
          <p:cNvSpPr/>
          <p:nvPr/>
        </p:nvSpPr>
        <p:spPr>
          <a:xfrm>
            <a:off x="1446899" y="1635281"/>
            <a:ext cx="294197" cy="29419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F450EE5-580A-44AA-8062-04A2D58ADFEC}"/>
              </a:ext>
            </a:extLst>
          </p:cNvPr>
          <p:cNvSpPr txBox="1">
            <a:spLocks/>
          </p:cNvSpPr>
          <p:nvPr/>
        </p:nvSpPr>
        <p:spPr>
          <a:xfrm>
            <a:off x="2021020" y="2071597"/>
            <a:ext cx="867317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4C287F"/>
                </a:solidFill>
                <a:latin typeface="Segoe UI" panose="020B0502040204020203" pitchFamily="34" charset="0"/>
                <a:ea typeface="Lato Heavy" panose="020B0604020202020204" charset="0"/>
                <a:cs typeface="Segoe UI" panose="020B0502040204020203" pitchFamily="34" charset="0"/>
              </a:rPr>
              <a:t>NLP Tasks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6B7590-E555-4DCE-8662-DED9075828B8}"/>
              </a:ext>
            </a:extLst>
          </p:cNvPr>
          <p:cNvCxnSpPr/>
          <p:nvPr/>
        </p:nvCxnSpPr>
        <p:spPr>
          <a:xfrm>
            <a:off x="1045498" y="2217627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E7A4552-EB29-4883-AF83-FF6364ACEB2D}"/>
              </a:ext>
            </a:extLst>
          </p:cNvPr>
          <p:cNvSpPr/>
          <p:nvPr/>
        </p:nvSpPr>
        <p:spPr>
          <a:xfrm>
            <a:off x="1446899" y="2076176"/>
            <a:ext cx="294197" cy="29419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6B7C9F-D300-492C-A0A4-A1D05545D1A9}"/>
              </a:ext>
            </a:extLst>
          </p:cNvPr>
          <p:cNvCxnSpPr/>
          <p:nvPr/>
        </p:nvCxnSpPr>
        <p:spPr>
          <a:xfrm>
            <a:off x="1045498" y="2642756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C6794BD-4DC8-4F80-AF93-03FF30C4963A}"/>
              </a:ext>
            </a:extLst>
          </p:cNvPr>
          <p:cNvSpPr/>
          <p:nvPr/>
        </p:nvSpPr>
        <p:spPr>
          <a:xfrm>
            <a:off x="1446899" y="2501305"/>
            <a:ext cx="294197" cy="2941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2908FE-048A-4485-899D-A9C941C11F27}"/>
              </a:ext>
            </a:extLst>
          </p:cNvPr>
          <p:cNvCxnSpPr/>
          <p:nvPr/>
        </p:nvCxnSpPr>
        <p:spPr>
          <a:xfrm>
            <a:off x="1045498" y="3067885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F66F6FA-50A9-47BE-874D-4505FD37AD19}"/>
              </a:ext>
            </a:extLst>
          </p:cNvPr>
          <p:cNvSpPr/>
          <p:nvPr/>
        </p:nvSpPr>
        <p:spPr>
          <a:xfrm>
            <a:off x="1446899" y="2926434"/>
            <a:ext cx="294197" cy="2941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ED33B4-5F9B-4A3E-BFD9-54F8CA35FC27}"/>
              </a:ext>
            </a:extLst>
          </p:cNvPr>
          <p:cNvCxnSpPr/>
          <p:nvPr/>
        </p:nvCxnSpPr>
        <p:spPr>
          <a:xfrm>
            <a:off x="1045498" y="3729504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FA4E9E1-CA7C-430D-9B01-B9527BC5907D}"/>
              </a:ext>
            </a:extLst>
          </p:cNvPr>
          <p:cNvSpPr/>
          <p:nvPr/>
        </p:nvSpPr>
        <p:spPr>
          <a:xfrm>
            <a:off x="1446899" y="3588053"/>
            <a:ext cx="294197" cy="2941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616603-D105-4FDF-A12C-87A833BB0D90}"/>
              </a:ext>
            </a:extLst>
          </p:cNvPr>
          <p:cNvCxnSpPr/>
          <p:nvPr/>
        </p:nvCxnSpPr>
        <p:spPr>
          <a:xfrm>
            <a:off x="1045498" y="4217697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8EBC5EC-BEC3-48BF-AB86-63B6EC6031FE}"/>
              </a:ext>
            </a:extLst>
          </p:cNvPr>
          <p:cNvSpPr/>
          <p:nvPr/>
        </p:nvSpPr>
        <p:spPr>
          <a:xfrm>
            <a:off x="1446899" y="4076246"/>
            <a:ext cx="294197" cy="29419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E4CB22-1F0F-428B-8B05-BDE2ED3B2E47}"/>
              </a:ext>
            </a:extLst>
          </p:cNvPr>
          <p:cNvCxnSpPr/>
          <p:nvPr/>
        </p:nvCxnSpPr>
        <p:spPr>
          <a:xfrm>
            <a:off x="1045498" y="4690124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04498DA-FA6D-4697-B645-A1D4E77B98B5}"/>
              </a:ext>
            </a:extLst>
          </p:cNvPr>
          <p:cNvSpPr/>
          <p:nvPr/>
        </p:nvSpPr>
        <p:spPr>
          <a:xfrm>
            <a:off x="1446899" y="4548673"/>
            <a:ext cx="294197" cy="29419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162B32-1FDE-4559-946D-91CAF5DB62A1}"/>
              </a:ext>
            </a:extLst>
          </p:cNvPr>
          <p:cNvCxnSpPr/>
          <p:nvPr/>
        </p:nvCxnSpPr>
        <p:spPr>
          <a:xfrm>
            <a:off x="1045498" y="5713809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2B515C1-38C8-4500-9B1B-B97A8BD9DCA1}"/>
              </a:ext>
            </a:extLst>
          </p:cNvPr>
          <p:cNvSpPr/>
          <p:nvPr/>
        </p:nvSpPr>
        <p:spPr>
          <a:xfrm>
            <a:off x="1446899" y="5572358"/>
            <a:ext cx="294197" cy="2941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9003CE-3B21-46B1-985D-6D3BD880E6A0}"/>
              </a:ext>
            </a:extLst>
          </p:cNvPr>
          <p:cNvCxnSpPr/>
          <p:nvPr/>
        </p:nvCxnSpPr>
        <p:spPr>
          <a:xfrm>
            <a:off x="1066247" y="5162551"/>
            <a:ext cx="4014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7C96076-8BB9-4F0C-A962-554624804132}"/>
              </a:ext>
            </a:extLst>
          </p:cNvPr>
          <p:cNvSpPr/>
          <p:nvPr/>
        </p:nvSpPr>
        <p:spPr>
          <a:xfrm>
            <a:off x="1446899" y="5021100"/>
            <a:ext cx="294197" cy="2941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400" b="1">
              <a:solidFill>
                <a:srgbClr val="4C287F"/>
              </a:solidFill>
              <a:latin typeface="Segoe UI" panose="020B0502040204020203" pitchFamily="34" charset="0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D6C14-9BF3-3EBE-A279-DAE3AAD9DEA8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990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9" grpId="0" animBg="1"/>
      <p:bldP spid="20" grpId="0"/>
      <p:bldP spid="22" grpId="0" animBg="1"/>
      <p:bldP spid="23" grpId="0"/>
      <p:bldP spid="25" grpId="0" animBg="1"/>
      <p:bldP spid="28" grpId="0" animBg="1"/>
      <p:bldP spid="31" grpId="0" animBg="1"/>
      <p:bldP spid="34" grpId="0" animBg="1"/>
      <p:bldP spid="37" grpId="0" animBg="1"/>
      <p:bldP spid="40" grpId="0" animBg="1"/>
      <p:bldP spid="43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38D6FC16-B7F6-39E9-5236-3994D2F0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u="sng" dirty="0"/>
              <a:t>Speech Recognition</a:t>
            </a:r>
            <a:endParaRPr lang="en-US" altLang="en-US" b="1" u="sng" dirty="0"/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86B6A29D-FED7-A3C8-FBB5-15584A7F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0"/>
            <a:ext cx="8534400" cy="3643313"/>
          </a:xfrm>
        </p:spPr>
        <p:txBody>
          <a:bodyPr/>
          <a:lstStyle/>
          <a:p>
            <a:pPr algn="just"/>
            <a:r>
              <a:rPr lang="en-GB" altLang="en-US" b="1" dirty="0"/>
              <a:t>is the process of converting an acoustic signal, captured by a microphone or a telephone, to a set of words. </a:t>
            </a:r>
          </a:p>
          <a:p>
            <a:pPr algn="just"/>
            <a:r>
              <a:rPr lang="en-GB" altLang="en-US" b="1" dirty="0"/>
              <a:t>The recognised words can be used as an input to next system, as for applications such as commands &amp; control, data entry, and document preparation. They can also serve as the input to further linguistic processing in order to achieve speech understanding.</a:t>
            </a:r>
            <a:endParaRPr lang="en-US" altLang="en-US" b="1" dirty="0"/>
          </a:p>
          <a:p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F8288E-4774-6EC9-6879-7113583ADEA0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96BA85D1-6625-5F26-CCC3-C9041241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altLang="en-US" b="1" u="sng" dirty="0"/>
              <a:t>Spoken Dialogue System</a:t>
            </a:r>
            <a:endParaRPr lang="en-US" altLang="en-US" b="1" u="sng" dirty="0"/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7114E3CE-E8E9-3175-9ABE-56E2C909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95400"/>
            <a:ext cx="9144000" cy="5105400"/>
          </a:xfrm>
        </p:spPr>
        <p:txBody>
          <a:bodyPr/>
          <a:lstStyle/>
          <a:p>
            <a:pPr algn="just"/>
            <a:r>
              <a:rPr lang="en-GB" altLang="en-US" b="1" dirty="0"/>
              <a:t>is an automated system that engages in a dialogue with a human user using spoken language as the medium of interaction. </a:t>
            </a:r>
          </a:p>
          <a:p>
            <a:pPr algn="just"/>
            <a:r>
              <a:rPr lang="en-US" altLang="en-US" b="1" dirty="0">
                <a:solidFill>
                  <a:srgbClr val="7030A0"/>
                </a:solidFill>
              </a:rPr>
              <a:t>1)Task-oriented: </a:t>
            </a:r>
            <a:r>
              <a:rPr lang="en-US" altLang="en-US" b="1" dirty="0"/>
              <a:t>involves the use of dialogues to accomplish a task, e.g. making a hotel booking, or planning a family holiday. </a:t>
            </a:r>
          </a:p>
          <a:p>
            <a:pPr algn="just"/>
            <a:r>
              <a:rPr lang="en-US" altLang="en-US" b="1" dirty="0">
                <a:solidFill>
                  <a:srgbClr val="7030A0"/>
                </a:solidFill>
              </a:rPr>
              <a:t>2)Non-task-oriented: </a:t>
            </a:r>
            <a:r>
              <a:rPr lang="en-US" altLang="en-US" b="1" dirty="0"/>
              <a:t>engaging in conversational interaction, but without necessarily being involved in a task that needs to be accomplished </a:t>
            </a:r>
            <a:br>
              <a:rPr lang="en-US" altLang="en-US" b="1" dirty="0"/>
            </a:br>
            <a:r>
              <a:rPr lang="en-US" altLang="en-US" b="1" dirty="0" err="1"/>
              <a:t>e.g</a:t>
            </a:r>
            <a:r>
              <a:rPr lang="en-US" altLang="en-US" b="1" dirty="0"/>
              <a:t> conversational companion for the elderly.</a:t>
            </a:r>
          </a:p>
          <a:p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DA928-8DFF-EDC0-B15B-66F9EC60F30D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>
            <a:extLst>
              <a:ext uri="{FF2B5EF4-FFF2-40B4-BE49-F238E27FC236}">
                <a16:creationId xmlns:a16="http://schemas.microsoft.com/office/drawing/2014/main" id="{61C92F86-A2C9-F25C-01B1-34796B85FB1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14375" y="227014"/>
            <a:ext cx="109299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u="sng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Perpectivising</a:t>
            </a:r>
            <a:r>
              <a:rPr lang="en-US" altLang="en-US" sz="4400" b="1" u="sng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NLP: Areas of AI and their inter-dependencies</a:t>
            </a:r>
          </a:p>
        </p:txBody>
      </p:sp>
      <p:sp>
        <p:nvSpPr>
          <p:cNvPr id="55299" name="Text Box 4">
            <a:extLst>
              <a:ext uri="{FF2B5EF4-FFF2-40B4-BE49-F238E27FC236}">
                <a16:creationId xmlns:a16="http://schemas.microsoft.com/office/drawing/2014/main" id="{6DB7B3A5-FB58-208A-2298-7676011C8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439" y="2559051"/>
            <a:ext cx="1082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5300" name="Text Box 5">
            <a:extLst>
              <a:ext uri="{FF2B5EF4-FFF2-40B4-BE49-F238E27FC236}">
                <a16:creationId xmlns:a16="http://schemas.microsoft.com/office/drawing/2014/main" id="{5CDB68DF-82F1-E0FA-01D8-873C16525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3" y="2222500"/>
            <a:ext cx="1219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55301" name="Text Box 6">
            <a:extLst>
              <a:ext uri="{FF2B5EF4-FFF2-40B4-BE49-F238E27FC236}">
                <a16:creationId xmlns:a16="http://schemas.microsoft.com/office/drawing/2014/main" id="{CBB49A3E-A3B2-FF48-B1E6-262250937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5575300"/>
            <a:ext cx="1143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Vision</a:t>
            </a:r>
          </a:p>
        </p:txBody>
      </p:sp>
      <p:sp>
        <p:nvSpPr>
          <p:cNvPr id="55302" name="Text Box 7">
            <a:extLst>
              <a:ext uri="{FF2B5EF4-FFF2-40B4-BE49-F238E27FC236}">
                <a16:creationId xmlns:a16="http://schemas.microsoft.com/office/drawing/2014/main" id="{8382402E-1913-60FE-54B4-631AD9CBA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3" y="3822700"/>
            <a:ext cx="1524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55303" name="Text Box 8">
            <a:extLst>
              <a:ext uri="{FF2B5EF4-FFF2-40B4-BE49-F238E27FC236}">
                <a16:creationId xmlns:a16="http://schemas.microsoft.com/office/drawing/2014/main" id="{590BFEB1-1872-9AEC-3AE9-BCB1ADAF3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3594101"/>
            <a:ext cx="1524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55304" name="Text Box 9">
            <a:extLst>
              <a:ext uri="{FF2B5EF4-FFF2-40B4-BE49-F238E27FC236}">
                <a16:creationId xmlns:a16="http://schemas.microsoft.com/office/drawing/2014/main" id="{FC05EAA4-50CF-29EA-5F24-54A771929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713" y="1917701"/>
            <a:ext cx="23622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Knowledge Representation</a:t>
            </a:r>
          </a:p>
        </p:txBody>
      </p:sp>
      <p:sp>
        <p:nvSpPr>
          <p:cNvPr id="55305" name="Text Box 10">
            <a:extLst>
              <a:ext uri="{FF2B5EF4-FFF2-40B4-BE49-F238E27FC236}">
                <a16:creationId xmlns:a16="http://schemas.microsoft.com/office/drawing/2014/main" id="{359E08F4-4AB7-FA1F-D0BD-AB29D8B08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913" y="2222500"/>
            <a:ext cx="10668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55306" name="Text Box 11">
            <a:extLst>
              <a:ext uri="{FF2B5EF4-FFF2-40B4-BE49-F238E27FC236}">
                <a16:creationId xmlns:a16="http://schemas.microsoft.com/office/drawing/2014/main" id="{F223A68E-CE57-E69E-1E9C-8CE01A02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5270501"/>
            <a:ext cx="1524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Expert Systems</a:t>
            </a:r>
          </a:p>
        </p:txBody>
      </p:sp>
      <p:sp>
        <p:nvSpPr>
          <p:cNvPr id="55307" name="Text Box 12">
            <a:extLst>
              <a:ext uri="{FF2B5EF4-FFF2-40B4-BE49-F238E27FC236}">
                <a16:creationId xmlns:a16="http://schemas.microsoft.com/office/drawing/2014/main" id="{51D60062-1621-69CE-0F94-742FF54A5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713" y="5575300"/>
            <a:ext cx="1600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55308" name="Text Box 13">
            <a:extLst>
              <a:ext uri="{FF2B5EF4-FFF2-40B4-BE49-F238E27FC236}">
                <a16:creationId xmlns:a16="http://schemas.microsoft.com/office/drawing/2014/main" id="{663DC75B-41E9-475F-68BE-352D8F30E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3" y="5575300"/>
            <a:ext cx="9906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NLP</a:t>
            </a:r>
          </a:p>
        </p:txBody>
      </p:sp>
      <p:sp>
        <p:nvSpPr>
          <p:cNvPr id="55309" name="Line 15">
            <a:extLst>
              <a:ext uri="{FF2B5EF4-FFF2-40B4-BE49-F238E27FC236}">
                <a16:creationId xmlns:a16="http://schemas.microsoft.com/office/drawing/2014/main" id="{D9478451-87FD-E627-0550-D431482C2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4313" y="27559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0" name="Line 18">
            <a:extLst>
              <a:ext uri="{FF2B5EF4-FFF2-40B4-BE49-F238E27FC236}">
                <a16:creationId xmlns:a16="http://schemas.microsoft.com/office/drawing/2014/main" id="{F608F952-731C-9BFD-F79D-80DF40CC9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313" y="25273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1" name="Line 20">
            <a:extLst>
              <a:ext uri="{FF2B5EF4-FFF2-40B4-BE49-F238E27FC236}">
                <a16:creationId xmlns:a16="http://schemas.microsoft.com/office/drawing/2014/main" id="{149694B2-C380-2CA4-CAF0-F5AE2197F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313" y="2755900"/>
            <a:ext cx="2743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2" name="Line 21">
            <a:extLst>
              <a:ext uri="{FF2B5EF4-FFF2-40B4-BE49-F238E27FC236}">
                <a16:creationId xmlns:a16="http://schemas.microsoft.com/office/drawing/2014/main" id="{2F1BAFD7-6C26-7FDC-6018-8F59D6C2B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5313" y="2755900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3" name="Freeform 21">
            <a:extLst>
              <a:ext uri="{FF2B5EF4-FFF2-40B4-BE49-F238E27FC236}">
                <a16:creationId xmlns:a16="http://schemas.microsoft.com/office/drawing/2014/main" id="{D12916F9-7FD7-8D28-B8E7-055E1FB97702}"/>
              </a:ext>
            </a:extLst>
          </p:cNvPr>
          <p:cNvSpPr>
            <a:spLocks/>
          </p:cNvSpPr>
          <p:nvPr/>
        </p:nvSpPr>
        <p:spPr bwMode="auto">
          <a:xfrm>
            <a:off x="3516313" y="1844676"/>
            <a:ext cx="3505200" cy="377825"/>
          </a:xfrm>
          <a:custGeom>
            <a:avLst/>
            <a:gdLst>
              <a:gd name="T0" fmla="*/ 0 w 2208"/>
              <a:gd name="T1" fmla="*/ 2147483646 h 238"/>
              <a:gd name="T2" fmla="*/ 2147483646 w 2208"/>
              <a:gd name="T3" fmla="*/ 2147483646 h 238"/>
              <a:gd name="T4" fmla="*/ 2147483646 w 2208"/>
              <a:gd name="T5" fmla="*/ 2147483646 h 238"/>
              <a:gd name="T6" fmla="*/ 0 60000 65536"/>
              <a:gd name="T7" fmla="*/ 0 60000 65536"/>
              <a:gd name="T8" fmla="*/ 0 60000 65536"/>
              <a:gd name="T9" fmla="*/ 0 w 2208"/>
              <a:gd name="T10" fmla="*/ 0 h 238"/>
              <a:gd name="T11" fmla="*/ 2208 w 2208"/>
              <a:gd name="T12" fmla="*/ 238 h 2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238">
                <a:moveTo>
                  <a:pt x="0" y="238"/>
                </a:moveTo>
                <a:cubicBezTo>
                  <a:pt x="178" y="201"/>
                  <a:pt x="702" y="32"/>
                  <a:pt x="1070" y="16"/>
                </a:cubicBezTo>
                <a:cubicBezTo>
                  <a:pt x="1438" y="0"/>
                  <a:pt x="1971" y="116"/>
                  <a:pt x="2208" y="1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4" name="Freeform 22">
            <a:extLst>
              <a:ext uri="{FF2B5EF4-FFF2-40B4-BE49-F238E27FC236}">
                <a16:creationId xmlns:a16="http://schemas.microsoft.com/office/drawing/2014/main" id="{BEB7E806-AA02-B32E-A929-A0284AD3EF44}"/>
              </a:ext>
            </a:extLst>
          </p:cNvPr>
          <p:cNvSpPr>
            <a:spLocks/>
          </p:cNvSpPr>
          <p:nvPr/>
        </p:nvSpPr>
        <p:spPr bwMode="auto">
          <a:xfrm>
            <a:off x="2906713" y="2755900"/>
            <a:ext cx="1371600" cy="3048000"/>
          </a:xfrm>
          <a:custGeom>
            <a:avLst/>
            <a:gdLst>
              <a:gd name="T0" fmla="*/ 0 w 864"/>
              <a:gd name="T1" fmla="*/ 0 h 1920"/>
              <a:gd name="T2" fmla="*/ 2147483646 w 864"/>
              <a:gd name="T3" fmla="*/ 2147483646 h 1920"/>
              <a:gd name="T4" fmla="*/ 2147483646 w 864"/>
              <a:gd name="T5" fmla="*/ 2147483646 h 1920"/>
              <a:gd name="T6" fmla="*/ 0 60000 65536"/>
              <a:gd name="T7" fmla="*/ 0 60000 65536"/>
              <a:gd name="T8" fmla="*/ 0 60000 65536"/>
              <a:gd name="T9" fmla="*/ 0 w 864"/>
              <a:gd name="T10" fmla="*/ 0 h 1920"/>
              <a:gd name="T11" fmla="*/ 864 w 864"/>
              <a:gd name="T12" fmla="*/ 1920 h 19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920">
                <a:moveTo>
                  <a:pt x="0" y="0"/>
                </a:moveTo>
                <a:cubicBezTo>
                  <a:pt x="72" y="536"/>
                  <a:pt x="144" y="1072"/>
                  <a:pt x="288" y="1392"/>
                </a:cubicBezTo>
                <a:cubicBezTo>
                  <a:pt x="432" y="1712"/>
                  <a:pt x="648" y="1816"/>
                  <a:pt x="864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5" name="Line 27">
            <a:extLst>
              <a:ext uri="{FF2B5EF4-FFF2-40B4-BE49-F238E27FC236}">
                <a16:creationId xmlns:a16="http://schemas.microsoft.com/office/drawing/2014/main" id="{09518B25-9FD3-E88E-818F-EF0C81568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7559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6" name="Freeform 24">
            <a:extLst>
              <a:ext uri="{FF2B5EF4-FFF2-40B4-BE49-F238E27FC236}">
                <a16:creationId xmlns:a16="http://schemas.microsoft.com/office/drawing/2014/main" id="{B3A6C7C5-D576-427B-8176-4D1179605C20}"/>
              </a:ext>
            </a:extLst>
          </p:cNvPr>
          <p:cNvSpPr>
            <a:spLocks/>
          </p:cNvSpPr>
          <p:nvPr/>
        </p:nvSpPr>
        <p:spPr bwMode="auto">
          <a:xfrm>
            <a:off x="1865313" y="2755900"/>
            <a:ext cx="3022600" cy="2819400"/>
          </a:xfrm>
          <a:custGeom>
            <a:avLst/>
            <a:gdLst>
              <a:gd name="T0" fmla="*/ 2147483646 w 1904"/>
              <a:gd name="T1" fmla="*/ 0 h 1776"/>
              <a:gd name="T2" fmla="*/ 2147483646 w 1904"/>
              <a:gd name="T3" fmla="*/ 2147483646 h 1776"/>
              <a:gd name="T4" fmla="*/ 2147483646 w 1904"/>
              <a:gd name="T5" fmla="*/ 2147483646 h 1776"/>
              <a:gd name="T6" fmla="*/ 0 60000 65536"/>
              <a:gd name="T7" fmla="*/ 0 60000 65536"/>
              <a:gd name="T8" fmla="*/ 0 60000 65536"/>
              <a:gd name="T9" fmla="*/ 0 w 1904"/>
              <a:gd name="T10" fmla="*/ 0 h 1776"/>
              <a:gd name="T11" fmla="*/ 1904 w 1904"/>
              <a:gd name="T12" fmla="*/ 1776 h 17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4" h="1776">
                <a:moveTo>
                  <a:pt x="1904" y="0"/>
                </a:moveTo>
                <a:cubicBezTo>
                  <a:pt x="1224" y="212"/>
                  <a:pt x="544" y="424"/>
                  <a:pt x="272" y="720"/>
                </a:cubicBezTo>
                <a:cubicBezTo>
                  <a:pt x="0" y="1016"/>
                  <a:pt x="136" y="1396"/>
                  <a:pt x="272" y="17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7" name="Freeform 25">
            <a:extLst>
              <a:ext uri="{FF2B5EF4-FFF2-40B4-BE49-F238E27FC236}">
                <a16:creationId xmlns:a16="http://schemas.microsoft.com/office/drawing/2014/main" id="{F43B6A53-ED2F-D54F-8837-4AFA8B46BA64}"/>
              </a:ext>
            </a:extLst>
          </p:cNvPr>
          <p:cNvSpPr>
            <a:spLocks/>
          </p:cNvSpPr>
          <p:nvPr/>
        </p:nvSpPr>
        <p:spPr bwMode="auto">
          <a:xfrm>
            <a:off x="5954713" y="2755900"/>
            <a:ext cx="4000500" cy="2514600"/>
          </a:xfrm>
          <a:custGeom>
            <a:avLst/>
            <a:gdLst>
              <a:gd name="T0" fmla="*/ 0 w 2520"/>
              <a:gd name="T1" fmla="*/ 0 h 1584"/>
              <a:gd name="T2" fmla="*/ 2147483646 w 2520"/>
              <a:gd name="T3" fmla="*/ 2147483646 h 1584"/>
              <a:gd name="T4" fmla="*/ 2147483646 w 2520"/>
              <a:gd name="T5" fmla="*/ 2147483646 h 1584"/>
              <a:gd name="T6" fmla="*/ 0 60000 65536"/>
              <a:gd name="T7" fmla="*/ 0 60000 65536"/>
              <a:gd name="T8" fmla="*/ 0 60000 65536"/>
              <a:gd name="T9" fmla="*/ 0 w 2520"/>
              <a:gd name="T10" fmla="*/ 0 h 1584"/>
              <a:gd name="T11" fmla="*/ 2520 w 2520"/>
              <a:gd name="T12" fmla="*/ 1584 h 1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0" h="1584">
                <a:moveTo>
                  <a:pt x="0" y="0"/>
                </a:moveTo>
                <a:cubicBezTo>
                  <a:pt x="356" y="87"/>
                  <a:pt x="1752" y="256"/>
                  <a:pt x="2136" y="520"/>
                </a:cubicBezTo>
                <a:cubicBezTo>
                  <a:pt x="2520" y="784"/>
                  <a:pt x="2269" y="1362"/>
                  <a:pt x="2304" y="15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8" name="Line 33">
            <a:extLst>
              <a:ext uri="{FF2B5EF4-FFF2-40B4-BE49-F238E27FC236}">
                <a16:creationId xmlns:a16="http://schemas.microsoft.com/office/drawing/2014/main" id="{7207C8B4-06B4-B3F1-4E0B-C42DBE5A4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913" y="29083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19" name="Line 34">
            <a:extLst>
              <a:ext uri="{FF2B5EF4-FFF2-40B4-BE49-F238E27FC236}">
                <a16:creationId xmlns:a16="http://schemas.microsoft.com/office/drawing/2014/main" id="{1E4A41C8-299C-49C8-967C-FF400A927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9313" y="45847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20" name="Line 35">
            <a:extLst>
              <a:ext uri="{FF2B5EF4-FFF2-40B4-BE49-F238E27FC236}">
                <a16:creationId xmlns:a16="http://schemas.microsoft.com/office/drawing/2014/main" id="{48271E87-FAAF-3EC1-A524-C73839D211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5313" y="43561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21" name="Freeform 29">
            <a:extLst>
              <a:ext uri="{FF2B5EF4-FFF2-40B4-BE49-F238E27FC236}">
                <a16:creationId xmlns:a16="http://schemas.microsoft.com/office/drawing/2014/main" id="{2A1E0031-B8E1-E7E7-E5D0-BAE3956F18BD}"/>
              </a:ext>
            </a:extLst>
          </p:cNvPr>
          <p:cNvSpPr>
            <a:spLocks/>
          </p:cNvSpPr>
          <p:nvPr/>
        </p:nvSpPr>
        <p:spPr bwMode="auto">
          <a:xfrm>
            <a:off x="3287713" y="2908300"/>
            <a:ext cx="3810000" cy="2667000"/>
          </a:xfrm>
          <a:custGeom>
            <a:avLst/>
            <a:gdLst>
              <a:gd name="T0" fmla="*/ 2147483646 w 2400"/>
              <a:gd name="T1" fmla="*/ 0 h 1680"/>
              <a:gd name="T2" fmla="*/ 2147483646 w 2400"/>
              <a:gd name="T3" fmla="*/ 2147483646 h 1680"/>
              <a:gd name="T4" fmla="*/ 2147483646 w 2400"/>
              <a:gd name="T5" fmla="*/ 2147483646 h 1680"/>
              <a:gd name="T6" fmla="*/ 0 w 2400"/>
              <a:gd name="T7" fmla="*/ 2147483646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680"/>
              <a:gd name="T14" fmla="*/ 2400 w 2400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680">
                <a:moveTo>
                  <a:pt x="2400" y="0"/>
                </a:moveTo>
                <a:cubicBezTo>
                  <a:pt x="2276" y="96"/>
                  <a:pt x="1845" y="359"/>
                  <a:pt x="1656" y="576"/>
                </a:cubicBezTo>
                <a:cubicBezTo>
                  <a:pt x="1467" y="793"/>
                  <a:pt x="1540" y="1120"/>
                  <a:pt x="1264" y="1304"/>
                </a:cubicBezTo>
                <a:cubicBezTo>
                  <a:pt x="988" y="1488"/>
                  <a:pt x="263" y="1602"/>
                  <a:pt x="0" y="16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22" name="Line 37">
            <a:extLst>
              <a:ext uri="{FF2B5EF4-FFF2-40B4-BE49-F238E27FC236}">
                <a16:creationId xmlns:a16="http://schemas.microsoft.com/office/drawing/2014/main" id="{5FC5DC0F-E6E6-BB79-779C-71FBC03EBF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2913" y="4584700"/>
            <a:ext cx="990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5323" name="TextBox 26">
            <a:extLst>
              <a:ext uri="{FF2B5EF4-FFF2-40B4-BE49-F238E27FC236}">
                <a16:creationId xmlns:a16="http://schemas.microsoft.com/office/drawing/2014/main" id="{2BEA4432-C37B-2F92-881C-FD3E01465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320" y="6337299"/>
            <a:ext cx="5624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ü"/>
              <a:defRPr sz="24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 dirty="0">
                <a:solidFill>
                  <a:schemeClr val="tx1"/>
                </a:solidFill>
                <a:latin typeface="Tahoma" panose="020B0604030504040204" pitchFamily="34" charset="0"/>
              </a:rPr>
              <a:t>AI is the forcing function for Computer Science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6E4207-6E13-AC10-CF94-7704F6477D5A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2" y="-1"/>
            <a:ext cx="7484607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741894" y="3478078"/>
            <a:ext cx="664394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latin typeface="Segoe UI" pitchFamily="34" charset="0"/>
                <a:cs typeface="Segoe UI" pitchFamily="34" charset="0"/>
              </a:rPr>
              <a:t>NLP Research Community</a:t>
            </a:r>
            <a:endParaRPr lang="id-ID" sz="54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3" y="3603174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7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6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1E0A13-1865-CCE4-E8E6-88BD45B80009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8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F958D33-9AB6-F616-4B69-372C58E8F6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24777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071A9D03-D6E6-0423-1B52-F7AEAAEFC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5838" y="1196975"/>
            <a:ext cx="10444162" cy="5127625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Papers</a:t>
            </a:r>
          </a:p>
          <a:p>
            <a:pPr lvl="1"/>
            <a:r>
              <a:rPr lang="en-US" altLang="en-US" b="1" dirty="0">
                <a:hlinkClick r:id="rId3"/>
              </a:rPr>
              <a:t>ACL Anthology</a:t>
            </a:r>
            <a:r>
              <a:rPr lang="en-US" altLang="en-US" b="1" dirty="0"/>
              <a:t> has nearly everything, free!</a:t>
            </a:r>
          </a:p>
          <a:p>
            <a:pPr lvl="2"/>
            <a:r>
              <a:rPr lang="en-US" altLang="en-US" sz="2400" b="1" dirty="0"/>
              <a:t>About 90,000 papers!</a:t>
            </a:r>
          </a:p>
          <a:p>
            <a:pPr lvl="2"/>
            <a:r>
              <a:rPr lang="en-US" altLang="en-US" sz="2400" b="1" dirty="0"/>
              <a:t>Free-text searchable</a:t>
            </a:r>
          </a:p>
          <a:p>
            <a:pPr lvl="3"/>
            <a:r>
              <a:rPr lang="en-US" altLang="en-US" sz="2400" b="1" dirty="0"/>
              <a:t>Great way to learn about current research on a topic</a:t>
            </a:r>
          </a:p>
          <a:p>
            <a:pPr lvl="3"/>
            <a:r>
              <a:rPr lang="en-US" altLang="en-US" sz="2400" b="1" dirty="0"/>
              <a:t>New search interfaces currently available in beta</a:t>
            </a:r>
          </a:p>
          <a:p>
            <a:pPr lvl="4"/>
            <a:r>
              <a:rPr lang="en-US" altLang="en-US" sz="2400" b="1" dirty="0"/>
              <a:t>Find recent or highly cited work; follow citations</a:t>
            </a:r>
          </a:p>
          <a:p>
            <a:pPr lvl="2"/>
            <a:r>
              <a:rPr lang="en-US" altLang="en-US" sz="2400" b="1" dirty="0"/>
              <a:t>Used as a dataset by various projects</a:t>
            </a:r>
          </a:p>
          <a:p>
            <a:pPr lvl="3"/>
            <a:r>
              <a:rPr lang="en-US" altLang="en-US" sz="2400" b="1" dirty="0"/>
              <a:t>Analyzing the text of the papers (e.g., parsing it)</a:t>
            </a:r>
          </a:p>
          <a:p>
            <a:pPr lvl="3"/>
            <a:r>
              <a:rPr lang="en-US" altLang="en-US" sz="2400" b="1" dirty="0"/>
              <a:t>Extracting a graph of papers, authors, and institutions</a:t>
            </a:r>
            <a:br>
              <a:rPr lang="en-US" altLang="en-US" sz="2400" b="1" dirty="0"/>
            </a:br>
            <a:r>
              <a:rPr lang="en-US" altLang="en-US" sz="2400" b="1" dirty="0"/>
              <a:t>(Who wrote what? Who works where? What cites what?)</a:t>
            </a:r>
          </a:p>
          <a:p>
            <a:pPr lvl="1"/>
            <a:r>
              <a:rPr lang="en-US" altLang="en-US" b="1" dirty="0">
                <a:hlinkClick r:id="rId4"/>
              </a:rPr>
              <a:t>Google Scholar</a:t>
            </a:r>
            <a:r>
              <a:rPr lang="en-US" altLang="en-US" b="1" dirty="0"/>
              <a:t> to sort by citation count / track citations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EADEB-691C-43D5-14D2-E2E76B9EEF6E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8105E6-34A5-19F1-E650-BB947C374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-18098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D7FE3326-2C65-1315-50D1-BBA721B54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57311" y="818578"/>
            <a:ext cx="10215563" cy="522084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Conferences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Most work in NLP is published as 9-page conference papers with 3 double-blind reviewers.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Papers are presented via talks, posters, videos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7030A0"/>
                </a:solidFill>
              </a:rPr>
              <a:t>Also: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Conference short papers (5 pages)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“Findings” papers (accepted but without presentation)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“System demo track” / “Industry track”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Journal papers (up to 12 pages, or unlimited)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7030A0"/>
                </a:solidFill>
              </a:rPr>
              <a:t>Main annual conferences: ACL, EMNLP, NAACL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+ EACL, AACL/IJCNLP, COLING, …; also LREC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+ journals: TACL, CL, JNLE, …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+ AI/ML journals: JAIR, JMLR, …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+ various specialized conferences and workshops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927ED-7D02-A476-15D3-96EFAA606536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CE363F-F575-68F5-6EBB-395AC6114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7" y="139700"/>
            <a:ext cx="8509000" cy="1143000"/>
          </a:xfrm>
        </p:spPr>
        <p:txBody>
          <a:bodyPr>
            <a:normAutofit/>
          </a:bodyPr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NLP Research Community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4EA97E73-92EB-FEE8-FEEF-916FB41A9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104900"/>
            <a:ext cx="8839200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Conferences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Pre-COVID, ACL had &gt; 2000 in-person attendees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Kind of a zoo!  It used to be 200 people and few enough talks that you could go to all of them …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 2023</a:t>
            </a:r>
            <a:r>
              <a:rPr lang="en-US" altLang="en-US" b="1" dirty="0">
                <a:solidFill>
                  <a:srgbClr val="7030A0"/>
                </a:solidFill>
              </a:rPr>
              <a:t>: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/>
              <a:t>4864 papers submitted (1074 accepted)</a:t>
            </a:r>
          </a:p>
          <a:p>
            <a:pPr lvl="3">
              <a:lnSpc>
                <a:spcPct val="90000"/>
              </a:lnSpc>
            </a:pPr>
            <a:r>
              <a:rPr lang="en-US" altLang="en-US" sz="2400" b="1" dirty="0"/>
              <a:t>Accepted: </a:t>
            </a:r>
          </a:p>
          <a:p>
            <a:pPr lvl="3">
              <a:lnSpc>
                <a:spcPct val="90000"/>
              </a:lnSpc>
            </a:pPr>
            <a:r>
              <a:rPr lang="en-US" altLang="en-US" sz="2400" b="1" dirty="0"/>
              <a:t>910 “long” (9 pages) – 23.5% acceptance rate</a:t>
            </a:r>
          </a:p>
          <a:p>
            <a:pPr lvl="3">
              <a:lnSpc>
                <a:spcPct val="90000"/>
              </a:lnSpc>
            </a:pPr>
            <a:r>
              <a:rPr lang="en-US" altLang="en-US" sz="2400" b="1" dirty="0"/>
              <a:t>164 “short” (5 pages) – 16.5% acceptance rate</a:t>
            </a:r>
          </a:p>
          <a:p>
            <a:pPr lvl="3">
              <a:lnSpc>
                <a:spcPct val="90000"/>
              </a:lnSpc>
            </a:pPr>
            <a:r>
              <a:rPr lang="en-US" altLang="en-US" sz="2400" b="1" dirty="0"/>
              <a:t>+ 901 “findings” published outside main conf</a:t>
            </a:r>
            <a:br>
              <a:rPr lang="en-US" altLang="en-US" sz="2400" b="1" dirty="0"/>
            </a:br>
            <a:r>
              <a:rPr lang="en-US" altLang="en-US" sz="2400" b="1" dirty="0"/>
              <a:t>(including these gives 41% overall acceptance rate)</a:t>
            </a:r>
          </a:p>
          <a:p>
            <a:pPr lvl="2">
              <a:lnSpc>
                <a:spcPct val="90000"/>
              </a:lnSpc>
            </a:pPr>
            <a:r>
              <a:rPr lang="en-US" altLang="en-US" sz="2400" b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Awards</a:t>
            </a:r>
            <a:r>
              <a:rPr lang="en-US" altLang="en-US" sz="2400" b="1" dirty="0">
                <a:solidFill>
                  <a:srgbClr val="7030A0"/>
                </a:solidFill>
              </a:rPr>
              <a:t>: </a:t>
            </a:r>
            <a:r>
              <a:rPr lang="en-US" altLang="en-US" sz="2400" b="1" dirty="0"/>
              <a:t>Several papers (will be widely read)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175CBC-88F0-5777-A0FA-E53B8768E3AA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1A42946-F945-8F33-03C9-7D24FAB95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385762"/>
            <a:ext cx="10515600" cy="976313"/>
          </a:xfrm>
        </p:spPr>
        <p:txBody>
          <a:bodyPr/>
          <a:lstStyle/>
          <a:p>
            <a:r>
              <a:rPr lang="en-US" altLang="en-US" sz="3600" b="1" u="sng" dirty="0">
                <a:solidFill>
                  <a:srgbClr val="E7E6E6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“Tracks” (at ACL 2021)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3D78FE97-BA7F-17F0-62B1-EC3F4E5CF80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130300" y="1219200"/>
            <a:ext cx="4318000" cy="4895850"/>
          </a:xfrm>
        </p:spPr>
        <p:txBody>
          <a:bodyPr>
            <a:no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Machine Learning for NLP</a:t>
            </a:r>
          </a:p>
          <a:p>
            <a:r>
              <a:rPr lang="en-US" altLang="en-US" sz="2000" b="1" dirty="0">
                <a:solidFill>
                  <a:srgbClr val="00B050"/>
                </a:solidFill>
              </a:rPr>
              <a:t>Interpretability &amp; Analysis of </a:t>
            </a:r>
            <a:br>
              <a:rPr lang="en-US" altLang="en-US" sz="2000" b="1" dirty="0">
                <a:solidFill>
                  <a:srgbClr val="00B050"/>
                </a:solidFill>
              </a:rPr>
            </a:br>
            <a:r>
              <a:rPr lang="en-US" altLang="en-US" sz="2000" b="1" dirty="0">
                <a:solidFill>
                  <a:srgbClr val="00B050"/>
                </a:solidFill>
              </a:rPr>
              <a:t>Models for NLP</a:t>
            </a:r>
          </a:p>
          <a:p>
            <a:r>
              <a:rPr lang="en-US" altLang="en-US" sz="2000" b="1" dirty="0">
                <a:solidFill>
                  <a:srgbClr val="00B050"/>
                </a:solidFill>
              </a:rPr>
              <a:t>Resources &amp; Evaluation</a:t>
            </a:r>
          </a:p>
          <a:p>
            <a:r>
              <a:rPr lang="en-US" altLang="en-US" sz="2000" b="1" dirty="0">
                <a:solidFill>
                  <a:srgbClr val="00B050"/>
                </a:solidFill>
              </a:rPr>
              <a:t>Ethics &amp; NLP</a:t>
            </a:r>
          </a:p>
          <a:p>
            <a:r>
              <a:rPr lang="en-US" altLang="en-US" sz="2000" b="1" dirty="0">
                <a:solidFill>
                  <a:srgbClr val="7030A0"/>
                </a:solidFill>
              </a:rPr>
              <a:t>Phonology, Morphology &amp; Word Segmentation</a:t>
            </a:r>
          </a:p>
          <a:p>
            <a:r>
              <a:rPr lang="en-US" altLang="en-US" sz="2000" b="1" dirty="0">
                <a:solidFill>
                  <a:srgbClr val="7030A0"/>
                </a:solidFill>
              </a:rPr>
              <a:t>Syntax: Tagging, Chunking &amp; Parsing</a:t>
            </a:r>
          </a:p>
          <a:p>
            <a:r>
              <a:rPr lang="en-US" altLang="en-US" sz="2000" b="1" dirty="0">
                <a:solidFill>
                  <a:srgbClr val="7030A0"/>
                </a:solidFill>
              </a:rPr>
              <a:t>Semantics: Lexical</a:t>
            </a:r>
          </a:p>
          <a:p>
            <a:r>
              <a:rPr lang="en-US" altLang="en-US" sz="2000" b="1" dirty="0">
                <a:solidFill>
                  <a:srgbClr val="7030A0"/>
                </a:solidFill>
              </a:rPr>
              <a:t>Semantics: Sentence-level Semantics, Textual Inference &amp; Other areas</a:t>
            </a:r>
          </a:p>
          <a:p>
            <a:r>
              <a:rPr lang="en-US" altLang="en-US" sz="2000" b="1" dirty="0">
                <a:solidFill>
                  <a:srgbClr val="7030A0"/>
                </a:solidFill>
              </a:rPr>
              <a:t>Linguistic Theories, Cognitive Modeling &amp; Psycholinguistics</a:t>
            </a:r>
          </a:p>
          <a:p>
            <a:endParaRPr lang="en-US" altLang="en-US" sz="2000" b="1" dirty="0"/>
          </a:p>
        </p:txBody>
      </p:sp>
      <p:sp>
        <p:nvSpPr>
          <p:cNvPr id="21508" name="Content Placeholder 4">
            <a:extLst>
              <a:ext uri="{FF2B5EF4-FFF2-40B4-BE49-F238E27FC236}">
                <a16:creationId xmlns:a16="http://schemas.microsoft.com/office/drawing/2014/main" id="{C8A07BC5-BF49-35D8-D6E5-46B8B1F9992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46800" y="945355"/>
            <a:ext cx="4368800" cy="4648200"/>
          </a:xfrm>
        </p:spPr>
        <p:txBody>
          <a:bodyPr>
            <a:noAutofit/>
          </a:bodyPr>
          <a:lstStyle/>
          <a:p>
            <a:r>
              <a:rPr lang="en-US" altLang="en-US" sz="1800" b="1" dirty="0">
                <a:solidFill>
                  <a:srgbClr val="C00000"/>
                </a:solidFill>
              </a:rPr>
              <a:t>Information Extraction</a:t>
            </a:r>
          </a:p>
          <a:p>
            <a:r>
              <a:rPr lang="en-US" altLang="en-US" sz="1800" b="1" dirty="0">
                <a:solidFill>
                  <a:srgbClr val="C00000"/>
                </a:solidFill>
              </a:rPr>
              <a:t>Information Retrieval &amp; Text Mining</a:t>
            </a:r>
          </a:p>
          <a:p>
            <a:r>
              <a:rPr lang="en-US" altLang="en-US" sz="1800" b="1" dirty="0">
                <a:solidFill>
                  <a:srgbClr val="C00000"/>
                </a:solidFill>
              </a:rPr>
              <a:t>Question Answering</a:t>
            </a:r>
          </a:p>
          <a:p>
            <a:r>
              <a:rPr lang="en-US" altLang="en-US" sz="1800" b="1" dirty="0">
                <a:solidFill>
                  <a:srgbClr val="C00000"/>
                </a:solidFill>
              </a:rPr>
              <a:t>Summarization</a:t>
            </a:r>
          </a:p>
          <a:p>
            <a:r>
              <a:rPr lang="en-US" altLang="en-US" sz="1800" b="1" dirty="0">
                <a:solidFill>
                  <a:srgbClr val="7030A0"/>
                </a:solidFill>
              </a:rPr>
              <a:t>Machine Translation &amp; </a:t>
            </a:r>
            <a:r>
              <a:rPr lang="en-US" altLang="en-US" sz="1800" b="1" dirty="0" err="1">
                <a:solidFill>
                  <a:srgbClr val="7030A0"/>
                </a:solidFill>
              </a:rPr>
              <a:t>Multilinguality</a:t>
            </a:r>
            <a:endParaRPr lang="en-US" altLang="en-US" sz="1800" b="1" dirty="0">
              <a:solidFill>
                <a:srgbClr val="7030A0"/>
              </a:solidFill>
            </a:endParaRPr>
          </a:p>
          <a:p>
            <a:r>
              <a:rPr lang="en-US" altLang="en-US" sz="1800" b="1" dirty="0">
                <a:solidFill>
                  <a:srgbClr val="7030A0"/>
                </a:solidFill>
              </a:rPr>
              <a:t>Speech &amp; Multimodality</a:t>
            </a:r>
          </a:p>
          <a:p>
            <a:r>
              <a:rPr lang="en-US" altLang="en-US" sz="1800" b="1" dirty="0">
                <a:solidFill>
                  <a:srgbClr val="FF00FF"/>
                </a:solidFill>
              </a:rPr>
              <a:t>Discourse &amp; Pragmatics</a:t>
            </a:r>
          </a:p>
          <a:p>
            <a:r>
              <a:rPr lang="en-US" altLang="en-US" sz="1800" b="1" dirty="0">
                <a:solidFill>
                  <a:srgbClr val="FF00FF"/>
                </a:solidFill>
              </a:rPr>
              <a:t>Sentiment Analysis, Stylistic Analysis, &amp; Argument Mining</a:t>
            </a:r>
          </a:p>
          <a:p>
            <a:r>
              <a:rPr lang="en-US" altLang="en-US" sz="1800" b="1" dirty="0">
                <a:solidFill>
                  <a:srgbClr val="FF00FF"/>
                </a:solidFill>
              </a:rPr>
              <a:t>Dialogue &amp; Interactive Systems</a:t>
            </a:r>
          </a:p>
          <a:p>
            <a:r>
              <a:rPr lang="en-US" altLang="en-US" sz="1800" b="1" dirty="0">
                <a:solidFill>
                  <a:srgbClr val="FF00FF"/>
                </a:solidFill>
              </a:rPr>
              <a:t>Language Grounding to Vision, Robotics &amp; Beyond</a:t>
            </a:r>
          </a:p>
          <a:p>
            <a:r>
              <a:rPr lang="en-US" altLang="en-US" sz="1800" b="1" dirty="0">
                <a:solidFill>
                  <a:srgbClr val="FF00FF"/>
                </a:solidFill>
              </a:rPr>
              <a:t>Computational Social Science &amp; Cultural Analytics</a:t>
            </a:r>
          </a:p>
          <a:p>
            <a:r>
              <a:rPr lang="en-US" altLang="en-US" sz="1800" b="1" dirty="0">
                <a:solidFill>
                  <a:srgbClr val="FF0000"/>
                </a:solidFill>
              </a:rPr>
              <a:t>NLP Applications</a:t>
            </a:r>
          </a:p>
          <a:p>
            <a:r>
              <a:rPr lang="en-US" altLang="en-US" sz="1800" b="1" dirty="0">
                <a:solidFill>
                  <a:srgbClr val="FF0000"/>
                </a:solidFill>
              </a:rPr>
              <a:t>Special theme: NLP for Social Good</a:t>
            </a:r>
          </a:p>
          <a:p>
            <a:endParaRPr lang="en-US" altLang="en-US" sz="1800" b="1" dirty="0"/>
          </a:p>
        </p:txBody>
      </p:sp>
      <p:sp>
        <p:nvSpPr>
          <p:cNvPr id="21509" name="TextBox 3">
            <a:extLst>
              <a:ext uri="{FF2B5EF4-FFF2-40B4-BE49-F238E27FC236}">
                <a16:creationId xmlns:a16="http://schemas.microsoft.com/office/drawing/2014/main" id="{D6BAADFC-B2AB-AE42-2DA5-42B5673DE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76200"/>
            <a:ext cx="899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b="1" dirty="0">
                <a:solidFill>
                  <a:srgbClr val="3399FF"/>
                </a:solidFill>
                <a:latin typeface="Comic Sans MS" panose="030F0702030302020204" pitchFamily="66" charset="0"/>
              </a:rPr>
              <a:t>used to organize reviewing and presentation for most papers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CFC47-FD55-D512-C8F7-2047BDB1A61C}"/>
              </a:ext>
            </a:extLst>
          </p:cNvPr>
          <p:cNvSpPr txBox="1"/>
          <p:nvPr/>
        </p:nvSpPr>
        <p:spPr>
          <a:xfrm>
            <a:off x="4465320" y="6471952"/>
            <a:ext cx="4724400" cy="3416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b="1" dirty="0"/>
              <a:t>+ 23 </a:t>
            </a:r>
            <a:r>
              <a:rPr lang="en-US" altLang="en-US" b="1" dirty="0">
                <a:hlinkClick r:id="rId3"/>
              </a:rPr>
              <a:t>workshops</a:t>
            </a:r>
            <a:r>
              <a:rPr lang="en-US" altLang="en-US" b="1" dirty="0"/>
              <a:t> on various topics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964439-A6E1-4D0D-71BE-42C738D7A724}"/>
              </a:ext>
            </a:extLst>
          </p:cNvPr>
          <p:cNvSpPr/>
          <p:nvPr/>
        </p:nvSpPr>
        <p:spPr>
          <a:xfrm>
            <a:off x="762000" y="6253544"/>
            <a:ext cx="3703320" cy="436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15866</TotalTime>
  <Words>2608</Words>
  <Application>Microsoft Office PowerPoint</Application>
  <PresentationFormat>Widescreen</PresentationFormat>
  <Paragraphs>321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42</vt:i4>
      </vt:variant>
    </vt:vector>
  </HeadingPairs>
  <TitlesOfParts>
    <vt:vector size="64" baseType="lpstr">
      <vt:lpstr>Lato Medium</vt:lpstr>
      <vt:lpstr>Tahoma</vt:lpstr>
      <vt:lpstr>Calibri</vt:lpstr>
      <vt:lpstr>El Messiri</vt:lpstr>
      <vt:lpstr>Arial</vt:lpstr>
      <vt:lpstr>Segoe UI</vt:lpstr>
      <vt:lpstr>Calibri Light</vt:lpstr>
      <vt:lpstr>Comic Sans MS</vt:lpstr>
      <vt:lpstr>Arial Black</vt:lpstr>
      <vt:lpstr>Ara Alharbi Syria-Alqusair</vt:lpstr>
      <vt:lpstr>Wingdings</vt:lpstr>
      <vt:lpstr>Courier New</vt:lpstr>
      <vt:lpstr>Symbol</vt:lpstr>
      <vt:lpstr>Raleway</vt:lpstr>
      <vt:lpstr>Arabic Typesetting</vt:lpstr>
      <vt:lpstr>Office Theme</vt:lpstr>
      <vt:lpstr>Kalli Design</vt:lpstr>
      <vt:lpstr>1_Kalli Design</vt:lpstr>
      <vt:lpstr>2_Kalli Design</vt:lpstr>
      <vt:lpstr>3_Kalli Design</vt:lpstr>
      <vt:lpstr>4_Kalli Design</vt:lpstr>
      <vt:lpstr>6_Kalli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NLP Research Community</vt:lpstr>
      <vt:lpstr>The NLP Research Community</vt:lpstr>
      <vt:lpstr>The NLP Research Community</vt:lpstr>
      <vt:lpstr>“Tracks” (at ACL 2021)</vt:lpstr>
      <vt:lpstr>The NLP Research Community</vt:lpstr>
      <vt:lpstr>The NLP Research Community</vt:lpstr>
      <vt:lpstr>The NLP Research Community</vt:lpstr>
      <vt:lpstr>The NLP Research Community</vt:lpstr>
      <vt:lpstr>The NLP Research Community</vt:lpstr>
      <vt:lpstr>The NLP Research Community</vt:lpstr>
      <vt:lpstr>The NLP Research Community</vt:lpstr>
      <vt:lpstr>Crowdsourcing</vt:lpstr>
      <vt:lpstr>The NLP Research Community</vt:lpstr>
      <vt:lpstr>The NLP Research Community</vt:lpstr>
      <vt:lpstr>To Write A Typical Paper</vt:lpstr>
      <vt:lpstr>Why NLP is Hard?</vt:lpstr>
      <vt:lpstr>A tiny Sample of NLP Applications</vt:lpstr>
      <vt:lpstr>NLP in Industry</vt:lpstr>
      <vt:lpstr>Chatbot  </vt:lpstr>
      <vt:lpstr>Applications of NLP</vt:lpstr>
      <vt:lpstr>Automatic summarization </vt:lpstr>
      <vt:lpstr>Automatic summarization: Types</vt:lpstr>
      <vt:lpstr>Information extraction </vt:lpstr>
      <vt:lpstr>Information Extraction</vt:lpstr>
      <vt:lpstr>Information Extraction</vt:lpstr>
      <vt:lpstr>Information retrieval (IR)</vt:lpstr>
      <vt:lpstr>Machine translation</vt:lpstr>
      <vt:lpstr>MT Approaches</vt:lpstr>
      <vt:lpstr>PowerPoint Presentation</vt:lpstr>
      <vt:lpstr>Named-entity recognition (NER)</vt:lpstr>
      <vt:lpstr>Named-entity recognition (NER)</vt:lpstr>
      <vt:lpstr>Optical Character Recognition</vt:lpstr>
      <vt:lpstr>An OCR System</vt:lpstr>
      <vt:lpstr>QUESTION AND ANSWERING</vt:lpstr>
      <vt:lpstr>Speech Recognition</vt:lpstr>
      <vt:lpstr>Spoken Dialogue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Tahir Sohail</dc:creator>
  <cp:lastModifiedBy>Haier</cp:lastModifiedBy>
  <cp:revision>1033</cp:revision>
  <dcterms:created xsi:type="dcterms:W3CDTF">2019-07-27T18:14:17Z</dcterms:created>
  <dcterms:modified xsi:type="dcterms:W3CDTF">2024-02-18T12:12:47Z</dcterms:modified>
</cp:coreProperties>
</file>